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4" r:id="rId3"/>
    <p:sldId id="260" r:id="rId4"/>
    <p:sldId id="275" r:id="rId5"/>
    <p:sldId id="262" r:id="rId6"/>
    <p:sldId id="264" r:id="rId7"/>
    <p:sldId id="265" r:id="rId8"/>
    <p:sldId id="266" r:id="rId9"/>
    <p:sldId id="259" r:id="rId10"/>
    <p:sldId id="282" r:id="rId11"/>
    <p:sldId id="276" r:id="rId12"/>
    <p:sldId id="271" r:id="rId13"/>
    <p:sldId id="273" r:id="rId14"/>
    <p:sldId id="272" r:id="rId15"/>
    <p:sldId id="277" r:id="rId16"/>
    <p:sldId id="283" r:id="rId17"/>
    <p:sldId id="278" r:id="rId18"/>
    <p:sldId id="269" r:id="rId19"/>
    <p:sldId id="257" r:id="rId20"/>
    <p:sldId id="279" r:id="rId21"/>
    <p:sldId id="280" r:id="rId22"/>
    <p:sldId id="281" r:id="rId23"/>
    <p:sldId id="270" r:id="rId24"/>
    <p:sldId id="25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9FD7"/>
    <a:srgbClr val="FFA700"/>
    <a:srgbClr val="00B050"/>
    <a:srgbClr val="F5FCFF"/>
    <a:srgbClr val="EBF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/>
    <p:restoredTop sz="94659"/>
  </p:normalViewPr>
  <p:slideViewPr>
    <p:cSldViewPr snapToGrid="0" snapToObjects="1" showGuides="1">
      <p:cViewPr varScale="1">
        <p:scale>
          <a:sx n="87" d="100"/>
          <a:sy n="87" d="100"/>
        </p:scale>
        <p:origin x="104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0" d="100"/>
          <a:sy n="110" d="100"/>
        </p:scale>
        <p:origin x="41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E930FA-F8EC-1B49-B81C-A5656B2EC4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DC77E-86B2-A548-92D3-36D09B2CA5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F8D81-F201-574D-A54A-0B7D780063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BB9E-C5EF-7A43-95BD-0C9BA56AA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11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66E70-CB23-8E4C-B46E-E4555F2D7AF3}" type="datetimeFigureOut">
              <a:rPr lang="en-US" smtClean="0"/>
              <a:t>3/19/18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3D62-5C30-6A45-AA25-A236D6702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61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22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0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83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say about the channels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47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68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draw the spike at different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33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Recording electrode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40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3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6485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3928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10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44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8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 userDrawn="1"/>
        </p:nvSpPr>
        <p:spPr bwMode="auto">
          <a:xfrm flipV="1">
            <a:off x="0" y="550703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001" y="624110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8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7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08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4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2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13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5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5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4417C-EE68-FB4B-B4E5-B2E231D70FAA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4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86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1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t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holarpedia.org/article/Neuron_simulation_environme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tif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tif"/><Relationship Id="rId5" Type="http://schemas.openxmlformats.org/officeDocument/2006/relationships/image" Target="../media/image30.tif"/><Relationship Id="rId4" Type="http://schemas.openxmlformats.org/officeDocument/2006/relationships/image" Target="../media/image29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"/><Relationship Id="rId5" Type="http://schemas.openxmlformats.org/officeDocument/2006/relationships/image" Target="../media/image5.tif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0827B1-11B5-7E46-BDE7-E1E40C1BA663}"/>
              </a:ext>
            </a:extLst>
          </p:cNvPr>
          <p:cNvSpPr txBox="1"/>
          <p:nvPr/>
        </p:nvSpPr>
        <p:spPr>
          <a:xfrm>
            <a:off x="182880" y="6130834"/>
            <a:ext cx="3605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Oren Amsalem:</a:t>
            </a:r>
          </a:p>
          <a:p>
            <a:r>
              <a:rPr lang="en-US" dirty="0"/>
              <a:t>oren.amsalem1@mail.huji.ac.il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1CDCB5-C3B3-6049-B8E2-5059CA6F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8000"/>
          </a:blip>
          <a:stretch>
            <a:fillRect/>
          </a:stretch>
        </p:blipFill>
        <p:spPr>
          <a:xfrm>
            <a:off x="-1037819" y="-2749897"/>
            <a:ext cx="15023141" cy="140394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EE146C-D2F5-0A46-984A-DFD47CA7A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832" y="1378483"/>
            <a:ext cx="10363200" cy="1870385"/>
          </a:xfrm>
        </p:spPr>
        <p:txBody>
          <a:bodyPr>
            <a:normAutofit/>
          </a:bodyPr>
          <a:lstStyle/>
          <a:p>
            <a:r>
              <a:rPr lang="en-US" dirty="0"/>
              <a:t>Using NEURON to model cells </a:t>
            </a:r>
            <a:br>
              <a:rPr lang="en-US" dirty="0"/>
            </a:br>
            <a:r>
              <a:rPr lang="en-US" dirty="0"/>
              <a:t>Tutorial </a:t>
            </a:r>
          </a:p>
        </p:txBody>
      </p:sp>
    </p:spTree>
    <p:extLst>
      <p:ext uri="{BB962C8B-B14F-4D97-AF65-F5344CB8AC3E}">
        <p14:creationId xmlns:p14="http://schemas.microsoft.com/office/powerpoint/2010/main" val="3301491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41" y="1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760831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186531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690981" y="10903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548438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02641" y="330771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039477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66791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87" y="3124680"/>
            <a:ext cx="5296028" cy="70462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63A041B-6A31-3447-B79E-DFE9CC018AE0}"/>
              </a:ext>
            </a:extLst>
          </p:cNvPr>
          <p:cNvSpPr/>
          <p:nvPr/>
        </p:nvSpPr>
        <p:spPr>
          <a:xfrm>
            <a:off x="5853556" y="766925"/>
            <a:ext cx="6394369" cy="1815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Plot Results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figure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figsize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8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5</a:t>
            </a:r>
            <a:r>
              <a:rPr lang="en-US" sz="1400" dirty="0">
                <a:latin typeface="Courier" pitchFamily="2" charset="0"/>
              </a:rPr>
              <a:t>))</a:t>
            </a:r>
          </a:p>
          <a:p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plot</a:t>
            </a:r>
            <a:r>
              <a:rPr lang="en-US" sz="1400" dirty="0">
                <a:latin typeface="Courier" pitchFamily="2" charset="0"/>
              </a:rPr>
              <a:t>(t, </a:t>
            </a:r>
            <a:r>
              <a:rPr lang="en-US" sz="1400" dirty="0" err="1">
                <a:latin typeface="Courier" pitchFamily="2" charset="0"/>
              </a:rPr>
              <a:t>soma_v,color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k'</a:t>
            </a:r>
            <a:r>
              <a:rPr lang="en-US" sz="1400" dirty="0" err="1">
                <a:latin typeface="Courier" pitchFamily="2" charset="0"/>
              </a:rPr>
              <a:t>,label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'soma(0.5)'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r>
              <a:rPr lang="en-US" sz="14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i,v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enumerate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))[::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en-US" sz="1400" dirty="0">
                <a:latin typeface="Courier" pitchFamily="2" charset="0"/>
              </a:rPr>
              <a:t>]: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plot</a:t>
            </a:r>
            <a:r>
              <a:rPr lang="en-US" sz="1400" dirty="0">
                <a:latin typeface="Courier" pitchFamily="2" charset="0"/>
              </a:rPr>
              <a:t>(t, v, color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0.5+0.5*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)), </a:t>
            </a:r>
          </a:p>
          <a:p>
            <a:r>
              <a:rPr lang="en-US" sz="1400" dirty="0">
                <a:latin typeface="Courier" pitchFamily="2" charset="0"/>
              </a:rPr>
              <a:t>             label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({:.2})'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format(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)))</a:t>
            </a:r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F0D696D-4B80-D147-A972-E75D8206E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783" y="2715211"/>
            <a:ext cx="5952644" cy="37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8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53" y="3113318"/>
            <a:ext cx="5296028" cy="70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10" y="22261"/>
            <a:ext cx="4460353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823653" y="1424462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249353" y="300513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753803" y="108159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611260" y="2021229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65463" y="3299005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107425" y="3305990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929973" y="329635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1C26E8-737D-0340-B6D2-C6B6685B359A}"/>
              </a:ext>
            </a:extLst>
          </p:cNvPr>
          <p:cNvSpPr/>
          <p:nvPr/>
        </p:nvSpPr>
        <p:spPr>
          <a:xfrm>
            <a:off x="6158222" y="86706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HH channels to soma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tstop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25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dur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potassium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potassium conductance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sodium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sodium conductance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celsius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30</a:t>
            </a:r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2A9F85-6696-7847-B3AE-C30F938F5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298" y="3926901"/>
            <a:ext cx="4519058" cy="28244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58EE6C-3BCC-8F44-B656-1AD62392C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10" y="3926901"/>
            <a:ext cx="4531333" cy="28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2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2" y="0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77C5D5-5FFA-2546-B722-317922AD4616}"/>
              </a:ext>
            </a:extLst>
          </p:cNvPr>
          <p:cNvGrpSpPr/>
          <p:nvPr/>
        </p:nvGrpSpPr>
        <p:grpSpPr>
          <a:xfrm>
            <a:off x="287519" y="2718707"/>
            <a:ext cx="2558143" cy="3184069"/>
            <a:chOff x="620486" y="1741716"/>
            <a:chExt cx="2558143" cy="31840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0F7BA-223E-E643-81D1-B337DCBDE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0486" y="1741716"/>
              <a:ext cx="2394857" cy="318406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983F1B-C3C5-9046-8C38-E93197522A87}"/>
                </a:ext>
              </a:extLst>
            </p:cNvPr>
            <p:cNvSpPr/>
            <p:nvPr/>
          </p:nvSpPr>
          <p:spPr>
            <a:xfrm>
              <a:off x="2699657" y="1774371"/>
              <a:ext cx="478972" cy="27758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9124B4-B437-5C42-9FBF-AAC0D460EF9A}"/>
              </a:ext>
            </a:extLst>
          </p:cNvPr>
          <p:cNvGrpSpPr/>
          <p:nvPr/>
        </p:nvGrpSpPr>
        <p:grpSpPr>
          <a:xfrm>
            <a:off x="2704148" y="2539090"/>
            <a:ext cx="2525486" cy="3200401"/>
            <a:chOff x="4833257" y="1393371"/>
            <a:chExt cx="2525486" cy="320040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8C617B-3642-A44E-9E51-71C77A6C12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33257" y="1393371"/>
              <a:ext cx="2416629" cy="3200401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216A3F-6CF7-2F48-A7BE-349BC48290B7}"/>
                </a:ext>
              </a:extLst>
            </p:cNvPr>
            <p:cNvSpPr/>
            <p:nvPr/>
          </p:nvSpPr>
          <p:spPr>
            <a:xfrm>
              <a:off x="6901543" y="1502229"/>
              <a:ext cx="457200" cy="2732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394E896-A75F-CC45-B0EF-1E016341F57F}"/>
              </a:ext>
            </a:extLst>
          </p:cNvPr>
          <p:cNvSpPr txBox="1"/>
          <p:nvPr/>
        </p:nvSpPr>
        <p:spPr>
          <a:xfrm>
            <a:off x="880836" y="2264229"/>
            <a:ext cx="221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Martionti</a:t>
            </a:r>
            <a:r>
              <a:rPr lang="en-US" dirty="0"/>
              <a:t> cells (SST+)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0B34C7-8C3E-BD4D-A2D3-71C3E826CCD6}"/>
              </a:ext>
            </a:extLst>
          </p:cNvPr>
          <p:cNvSpPr txBox="1"/>
          <p:nvPr/>
        </p:nvSpPr>
        <p:spPr>
          <a:xfrm>
            <a:off x="9197522" y="2602468"/>
            <a:ext cx="187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Basket cells  (PV+)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9E26BFE-EF0E-3946-AF64-22BCB4A7DA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5745" y="730096"/>
            <a:ext cx="2015490" cy="61279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56823D-5AB6-D64D-9527-D6C6BF0F4537}"/>
              </a:ext>
            </a:extLst>
          </p:cNvPr>
          <p:cNvSpPr txBox="1"/>
          <p:nvPr/>
        </p:nvSpPr>
        <p:spPr>
          <a:xfrm>
            <a:off x="7374721" y="1382486"/>
            <a:ext cx="154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Pyramidal cell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A7A6CE2-FAB6-A441-8506-DC15B8423520}"/>
              </a:ext>
            </a:extLst>
          </p:cNvPr>
          <p:cNvSpPr/>
          <p:nvPr/>
        </p:nvSpPr>
        <p:spPr>
          <a:xfrm>
            <a:off x="6226455" y="5203371"/>
            <a:ext cx="1720292" cy="1654629"/>
          </a:xfrm>
          <a:prstGeom prst="ellipse">
            <a:avLst/>
          </a:prstGeom>
          <a:solidFill>
            <a:schemeClr val="accent2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45D3C0C-A58A-5A45-A32D-FD1464A815AD}"/>
              </a:ext>
            </a:extLst>
          </p:cNvPr>
          <p:cNvSpPr/>
          <p:nvPr/>
        </p:nvSpPr>
        <p:spPr>
          <a:xfrm>
            <a:off x="5815345" y="739837"/>
            <a:ext cx="1720292" cy="1654629"/>
          </a:xfrm>
          <a:prstGeom prst="ellipse">
            <a:avLst/>
          </a:prstGeom>
          <a:solidFill>
            <a:schemeClr val="accent2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90B6AE-D371-E14A-A9D2-69F217006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451" y="3250184"/>
            <a:ext cx="1851985" cy="170746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C9D4D-4FCA-C84B-B13C-89ACE3E5206C}"/>
              </a:ext>
            </a:extLst>
          </p:cNvPr>
          <p:cNvCxnSpPr>
            <a:stCxn id="28" idx="2"/>
            <a:endCxn id="26" idx="6"/>
          </p:cNvCxnSpPr>
          <p:nvPr/>
        </p:nvCxnSpPr>
        <p:spPr>
          <a:xfrm flipH="1">
            <a:off x="7946747" y="4957644"/>
            <a:ext cx="2240697" cy="107304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CDB579-E8AB-BA4F-8E68-57FC97B0B0A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045878" y="1567152"/>
            <a:ext cx="1769467" cy="14046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560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50" y="0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FF945-0769-214D-85EA-A72EF710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064" y="925287"/>
            <a:ext cx="4791174" cy="53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83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2528" y="2440905"/>
            <a:ext cx="6454322" cy="133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9" y="0"/>
            <a:ext cx="4760166" cy="592183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294" y="2539049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4867" y="2430193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1642" y="349664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8558" y="3534635"/>
            <a:ext cx="2536372" cy="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FF27BD2-AD1F-674A-AC89-9A88CA6539AE}"/>
              </a:ext>
            </a:extLst>
          </p:cNvPr>
          <p:cNvSpPr/>
          <p:nvPr/>
        </p:nvSpPr>
        <p:spPr>
          <a:xfrm>
            <a:off x="184526" y="1023431"/>
            <a:ext cx="824527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# Build Model # 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v_rest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-60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the baseline voltage.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1/20000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e_pas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v_rest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insert active conductances to the soma.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5000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set the Na conductance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1500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set the K conductance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celsius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30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700</a:t>
            </a:r>
            <a:r>
              <a:rPr lang="en-US" sz="1200" dirty="0">
                <a:latin typeface="Courier" pitchFamily="2" charset="0"/>
              </a:rPr>
              <a:t>  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latin typeface="Courier" pitchFamily="2" charset="0"/>
              </a:rPr>
              <a:t>    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r>
              <a:rPr lang="en-US" sz="1200" dirty="0">
                <a:latin typeface="Courier" pitchFamily="2" charset="0"/>
              </a:rPr>
              <a:t> 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e_pas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v_rest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1/20000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#connect the end of the soma to the start of the dendrite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##@@  set number of </a:t>
            </a:r>
            <a:r>
              <a:rPr lang="en-US" sz="1200" i="1" dirty="0" err="1">
                <a:solidFill>
                  <a:srgbClr val="4F9192"/>
                </a:solidFill>
                <a:latin typeface="Courier" pitchFamily="2" charset="0"/>
              </a:rPr>
              <a:t>segement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!!!!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forall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 {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nseg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 =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((L/(0.1*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lambda_f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(100))+0.9)/2)*2 + 1  }"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effectLst/>
              <a:latin typeface="Courier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92985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location: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773CC7-38BC-7B47-A110-D110443078C5}"/>
              </a:ext>
            </a:extLst>
          </p:cNvPr>
          <p:cNvSpPr/>
          <p:nvPr/>
        </p:nvSpPr>
        <p:spPr>
          <a:xfrm>
            <a:off x="184526" y="712489"/>
            <a:ext cx="15417723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#Now we create 20 AMPA_NMDA synapses: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j </a:t>
            </a:r>
            <a:r>
              <a:rPr lang="en-US" sz="15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008F00"/>
                </a:solidFill>
                <a:latin typeface="Courier" pitchFamily="2" charset="0"/>
              </a:rPr>
              <a:t>range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20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):</a:t>
            </a:r>
            <a:endParaRPr lang="en-US" sz="1500" dirty="0">
              <a:solidFill>
                <a:srgbClr val="008F00"/>
              </a:solidFill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ProbAMPANMDA_EMS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))</a:t>
            </a: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NetStim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))</a:t>
            </a: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[j],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[j]))</a:t>
            </a:r>
          </a:p>
          <a:p>
            <a:br>
              <a:rPr lang="en-US" sz="1500" dirty="0">
                <a:latin typeface="Courier" pitchFamily="2" charset="0"/>
              </a:rPr>
            </a:b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tau_r_AMPA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0.33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AMPA rise time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tau_d_AMPA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AMPA decay time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tau_r_NMDA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0.23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NMDA rise time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tau_d_NMDA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31</a:t>
            </a:r>
            <a:r>
              <a:rPr lang="en-US" sz="1500" dirty="0">
                <a:latin typeface="Courier" pitchFamily="2" charset="0"/>
              </a:rPr>
              <a:t> 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NMDA decay time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NMDA_ratio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1/3.57</a:t>
            </a:r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weight[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500" dirty="0">
                <a:latin typeface="Courier" pitchFamily="2" charset="0"/>
              </a:rPr>
              <a:t>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0.85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strength of the synapse</a:t>
            </a:r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number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number of synaptic activation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noise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500" dirty="0">
                <a:latin typeface="Courier" pitchFamily="2" charset="0"/>
              </a:rPr>
              <a:t> 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randomness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    </a:t>
            </a:r>
            <a:r>
              <a:rPr lang="en-US" sz="1500" dirty="0" err="1">
                <a:solidFill>
                  <a:srgbClr val="000000"/>
                </a:solidFill>
                <a:latin typeface="Courier" pitchFamily="2" charset="0"/>
              </a:rPr>
              <a:t>hotspot_NMDA_netstims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interval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50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mean time between spikes |50 </a:t>
            </a:r>
            <a:r>
              <a:rPr lang="en-US" sz="1500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= 20 Hz|</a:t>
            </a:r>
          </a:p>
          <a:p>
            <a:endParaRPr lang="en-US" sz="1500" i="1" dirty="0">
              <a:solidFill>
                <a:srgbClr val="4F9192"/>
              </a:solidFill>
              <a:effectLst/>
              <a:latin typeface="Courier" pitchFamily="2" charset="0"/>
            </a:endParaRPr>
          </a:p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678" y="669255"/>
            <a:ext cx="6454322" cy="1338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792" y="172499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708" y="1762985"/>
            <a:ext cx="2536372" cy="2478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2D6FAE4-E460-FF48-A104-A1CD6127C76D}"/>
              </a:ext>
            </a:extLst>
          </p:cNvPr>
          <p:cNvGrpSpPr/>
          <p:nvPr/>
        </p:nvGrpSpPr>
        <p:grpSpPr>
          <a:xfrm>
            <a:off x="9142814" y="760389"/>
            <a:ext cx="1226482" cy="1037818"/>
            <a:chOff x="9142814" y="760389"/>
            <a:chExt cx="1226482" cy="10378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D12A7F-0A7E-8F48-A039-4C39432BCADA}"/>
                </a:ext>
              </a:extLst>
            </p:cNvPr>
            <p:cNvSpPr/>
            <p:nvPr/>
          </p:nvSpPr>
          <p:spPr>
            <a:xfrm>
              <a:off x="9142814" y="760389"/>
              <a:ext cx="1143000" cy="803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529D00-3E61-444A-B5DC-761A8F4E3D7E}"/>
                </a:ext>
              </a:extLst>
            </p:cNvPr>
            <p:cNvSpPr/>
            <p:nvPr/>
          </p:nvSpPr>
          <p:spPr>
            <a:xfrm>
              <a:off x="9272015" y="1570457"/>
              <a:ext cx="1097281" cy="12917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8F8284-1031-B34C-A7AE-3F4DD5282806}"/>
                </a:ext>
              </a:extLst>
            </p:cNvPr>
            <p:cNvSpPr/>
            <p:nvPr/>
          </p:nvSpPr>
          <p:spPr>
            <a:xfrm>
              <a:off x="9536792" y="1714284"/>
              <a:ext cx="355044" cy="8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57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BF2B8B1-DD77-4840-B5F2-BF0983D33B44}"/>
              </a:ext>
            </a:extLst>
          </p:cNvPr>
          <p:cNvSpPr/>
          <p:nvPr/>
        </p:nvSpPr>
        <p:spPr>
          <a:xfrm>
            <a:off x="367824" y="1176067"/>
            <a:ext cx="10192512" cy="56323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# Set up experiment # 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one inhibitory synapse at location 0.1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h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Exp2Syn(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0.1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 </a:t>
            </a:r>
          </a:p>
          <a:p>
            <a:r>
              <a:rPr lang="en-US" sz="1500" dirty="0">
                <a:latin typeface="Courier" pitchFamily="2" charset="0"/>
              </a:rPr>
              <a:t>on_path_inhibition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tau1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0.01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on_path_inhibition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tau2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e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v_rest</a:t>
            </a:r>
            <a:endParaRPr lang="en-US" sz="1500" dirty="0">
              <a:latin typeface="Courier" pitchFamily="2" charset="0"/>
            </a:endParaRPr>
          </a:p>
          <a:p>
            <a:br>
              <a:rPr lang="en-US" sz="1500" dirty="0">
                <a:latin typeface="Courier" pitchFamily="2" charset="0"/>
              </a:rPr>
            </a:b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one inhibitory synapse at location 0.9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h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Exp2Syn(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</a:t>
            </a:r>
          </a:p>
          <a:p>
            <a:r>
              <a:rPr lang="en-US" sz="1500" dirty="0">
                <a:latin typeface="Courier" pitchFamily="2" charset="0"/>
              </a:rPr>
              <a:t>off_path_inhibition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tau1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0.01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off_path_inhibition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tau2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e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v_rest</a:t>
            </a:r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a </a:t>
            </a:r>
            <a:r>
              <a:rPr lang="en-US" sz="1500" i="1" dirty="0" err="1">
                <a:solidFill>
                  <a:srgbClr val="4F9192"/>
                </a:solidFill>
                <a:latin typeface="Courier" pitchFamily="2" charset="0"/>
              </a:rPr>
              <a:t>NetStim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that will activate the synapses  at t=1000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NetStim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500" dirty="0">
                <a:latin typeface="Courier" pitchFamily="2" charset="0"/>
              </a:rPr>
              <a:t>, sec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)</a:t>
            </a: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number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start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1000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noise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on_path_netcon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, </a:t>
            </a:r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>
                <a:latin typeface="Courier" pitchFamily="2" charset="0"/>
              </a:rPr>
              <a:t>)</a:t>
            </a:r>
          </a:p>
          <a:p>
            <a:r>
              <a:rPr lang="en-US" sz="1500" dirty="0" err="1">
                <a:latin typeface="Courier" pitchFamily="2" charset="0"/>
              </a:rPr>
              <a:t>off_path_netcon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, </a:t>
            </a:r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>
                <a:latin typeface="Courier" pitchFamily="2" charset="0"/>
              </a:rPr>
              <a:t>)</a:t>
            </a:r>
            <a:endParaRPr lang="en-US" sz="1500" dirty="0">
              <a:effectLst/>
              <a:latin typeface="Courier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92985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678" y="669255"/>
            <a:ext cx="6454322" cy="1338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2444" y="767399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0017" y="658543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792" y="172499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708" y="1762985"/>
            <a:ext cx="2536372" cy="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0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-46615"/>
            <a:ext cx="4833257" cy="636014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dirty="0"/>
              <a:t>Inhibition location: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3822" y="295657"/>
            <a:ext cx="6454322" cy="1338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8588" y="393801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6161" y="284945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2936" y="1351398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9852" y="1389387"/>
            <a:ext cx="2536372" cy="2478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F0F609F-FEF0-9C42-85D0-219341AF1765}"/>
              </a:ext>
            </a:extLst>
          </p:cNvPr>
          <p:cNvSpPr/>
          <p:nvPr/>
        </p:nvSpPr>
        <p:spPr>
          <a:xfrm>
            <a:off x="185058" y="1060244"/>
            <a:ext cx="1254290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#@ set up recording #@</a:t>
            </a:r>
          </a:p>
          <a:p>
            <a:endParaRPr lang="en-US" sz="1600" i="1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Run simulation with proximal inhibition 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0.0025</a:t>
            </a:r>
            <a:endParaRPr lang="en-US" sz="1600" dirty="0">
              <a:latin typeface="Courier" pitchFamily="2" charset="0"/>
            </a:endParaRPr>
          </a:p>
          <a:p>
            <a:br>
              <a:rPr lang="en-US" sz="1600" dirty="0">
                <a:latin typeface="Courier" pitchFamily="2" charset="0"/>
              </a:rPr>
            </a:br>
            <a:r>
              <a:rPr lang="en-US" sz="1600" dirty="0" err="1">
                <a:latin typeface="Courier" pitchFamily="2" charset="0"/>
              </a:rPr>
              <a:t>on_path_netcon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weight</a:t>
            </a:r>
            <a:r>
              <a:rPr lang="en-US" sz="1600" dirty="0"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] 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activate the </a:t>
            </a:r>
            <a:r>
              <a:rPr lang="en-US" sz="1600" i="1" dirty="0" err="1">
                <a:solidFill>
                  <a:srgbClr val="4F9192"/>
                </a:solidFill>
                <a:latin typeface="Courier" pitchFamily="2" charset="0"/>
              </a:rPr>
              <a:t>on_path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 synapse 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off_path_netcon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weight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]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deactivate the off path synapse by changing its conductance to 0 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h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run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r>
              <a:rPr lang="en-US" sz="1600" dirty="0" err="1">
                <a:latin typeface="Courier" pitchFamily="2" charset="0"/>
              </a:rPr>
              <a:t>soma_v_proximal_inh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soma_v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br>
              <a:rPr lang="en-US" sz="1600" dirty="0">
                <a:latin typeface="Courier" pitchFamily="2" charset="0"/>
              </a:rPr>
            </a:br>
            <a:endParaRPr lang="en-US" sz="1600" dirty="0"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Run simulation with distal inhibition  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on_path_netcon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weight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] 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deactivate the on path synapse by changing its conductance to 0 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off_path_netcon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weight</a:t>
            </a:r>
            <a:r>
              <a:rPr lang="en-US" sz="1600" dirty="0"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]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activate only the </a:t>
            </a:r>
            <a:r>
              <a:rPr lang="en-US" sz="1600" i="1" dirty="0" err="1">
                <a:solidFill>
                  <a:srgbClr val="4F9192"/>
                </a:solidFill>
                <a:latin typeface="Courier" pitchFamily="2" charset="0"/>
              </a:rPr>
              <a:t>on_path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 synapse 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h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run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r>
              <a:rPr lang="en-US" sz="1600" dirty="0" err="1">
                <a:latin typeface="Courier" pitchFamily="2" charset="0"/>
              </a:rPr>
              <a:t>soma_v_distal_inh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soma_v</a:t>
            </a:r>
            <a:r>
              <a:rPr lang="en-US" sz="1600" dirty="0">
                <a:latin typeface="Courier" pitchFamily="2" charset="0"/>
              </a:rPr>
              <a:t>)</a:t>
            </a:r>
            <a:endParaRPr lang="en-US" sz="1600" dirty="0">
              <a:effectLst/>
              <a:latin typeface="Courier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5A9636-831B-2E4C-99C7-60BCCA8C0D6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6115" y="1739325"/>
            <a:ext cx="73152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C30D3B-E685-1545-A17D-179FBCC0B82D}"/>
              </a:ext>
            </a:extLst>
          </p:cNvPr>
          <p:cNvSpPr txBox="1"/>
          <p:nvPr/>
        </p:nvSpPr>
        <p:spPr>
          <a:xfrm>
            <a:off x="207337" y="6211669"/>
            <a:ext cx="7872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Principles Governing the Operation of Synaptic Inhibition in Dendrites</a:t>
            </a:r>
          </a:p>
          <a:p>
            <a:r>
              <a:rPr lang="en-US" dirty="0"/>
              <a:t>Albert </a:t>
            </a:r>
            <a:r>
              <a:rPr lang="en-US" dirty="0" err="1"/>
              <a:t>Gidon</a:t>
            </a:r>
            <a:r>
              <a:rPr lang="en-US" dirty="0"/>
              <a:t> and </a:t>
            </a:r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, Neuron, 2012</a:t>
            </a:r>
          </a:p>
        </p:txBody>
      </p:sp>
    </p:spTree>
    <p:extLst>
      <p:ext uri="{BB962C8B-B14F-4D97-AF65-F5344CB8AC3E}">
        <p14:creationId xmlns:p14="http://schemas.microsoft.com/office/powerpoint/2010/main" val="165784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FE6B6A-1A3E-544A-B235-145EB6DF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969" y="622513"/>
            <a:ext cx="5096435" cy="5879164"/>
          </a:xfrm>
          <a:prstGeom prst="rect">
            <a:avLst/>
          </a:prstGeom>
        </p:spPr>
      </p:pic>
      <p:sp>
        <p:nvSpPr>
          <p:cNvPr id="7" name="Can 6">
            <a:extLst>
              <a:ext uri="{FF2B5EF4-FFF2-40B4-BE49-F238E27FC236}">
                <a16:creationId xmlns:a16="http://schemas.microsoft.com/office/drawing/2014/main" id="{7CDF3E48-49DD-754C-AA9D-736E6A4F63EB}"/>
              </a:ext>
            </a:extLst>
          </p:cNvPr>
          <p:cNvSpPr/>
          <p:nvPr/>
        </p:nvSpPr>
        <p:spPr>
          <a:xfrm rot="5400000">
            <a:off x="658190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DB2E4CEB-35BD-894C-BABB-47236786C240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D56BBF-3DAF-B842-8B27-7E2E0F6E4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22" y="3124680"/>
            <a:ext cx="5296028" cy="7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04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E94C02-3743-034D-A57C-A46F262A5D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110" y="730096"/>
            <a:ext cx="2015490" cy="6127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54D983-372B-D946-97A6-121C9E08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6" y="27554"/>
            <a:ext cx="9816789" cy="780942"/>
          </a:xfrm>
        </p:spPr>
        <p:txBody>
          <a:bodyPr>
            <a:normAutofit/>
          </a:bodyPr>
          <a:lstStyle/>
          <a:p>
            <a:r>
              <a:rPr lang="en-US" dirty="0"/>
              <a:t>Layer 5b Pyramidal Cell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06E008-05F1-4A4D-B5E2-231C9D6FA4E2}"/>
              </a:ext>
            </a:extLst>
          </p:cNvPr>
          <p:cNvGrpSpPr/>
          <p:nvPr/>
        </p:nvGrpSpPr>
        <p:grpSpPr>
          <a:xfrm>
            <a:off x="382646" y="917427"/>
            <a:ext cx="288000" cy="369332"/>
            <a:chOff x="173181" y="828014"/>
            <a:chExt cx="288000" cy="36933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587C58-292C-2C49-BE15-9BA8808A6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4E409F-8493-0F41-BEC1-B934B9D8F9C2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C0C106-612D-294F-8F9D-88858DB0AEA4}"/>
              </a:ext>
            </a:extLst>
          </p:cNvPr>
          <p:cNvGrpSpPr/>
          <p:nvPr/>
        </p:nvGrpSpPr>
        <p:grpSpPr>
          <a:xfrm>
            <a:off x="2607600" y="5154756"/>
            <a:ext cx="288000" cy="369332"/>
            <a:chOff x="173181" y="828014"/>
            <a:chExt cx="288000" cy="3693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E312F-924E-C946-A10F-18114BE3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443CD7-BD72-DC4A-B9CD-06F25502C84B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363B884-2892-924C-A509-2AAB0CBA5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829285" y="5699288"/>
            <a:ext cx="1556630" cy="2394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005804-7271-E84A-9DBA-2FD2063E3E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664598" y="3114739"/>
            <a:ext cx="1556630" cy="23948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DCC37D2-0154-9645-A4F2-EC7D6C75B0AD}"/>
              </a:ext>
            </a:extLst>
          </p:cNvPr>
          <p:cNvGrpSpPr/>
          <p:nvPr/>
        </p:nvGrpSpPr>
        <p:grpSpPr>
          <a:xfrm>
            <a:off x="2233911" y="2657471"/>
            <a:ext cx="288000" cy="369332"/>
            <a:chOff x="173181" y="828014"/>
            <a:chExt cx="288000" cy="36933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0B67B6-B6A4-1F43-9A00-E16F2ADEE0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DB33BE-15E2-1748-AD96-8E174A8DBC7B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dirty="0"/>
                <a:t>3</a:t>
              </a:r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1D7B7CE-0231-514B-A98C-DD0ECC00EAE7}"/>
              </a:ext>
            </a:extLst>
          </p:cNvPr>
          <p:cNvSpPr/>
          <p:nvPr/>
        </p:nvSpPr>
        <p:spPr>
          <a:xfrm>
            <a:off x="4029946" y="828774"/>
            <a:ext cx="77898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from neuron import h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 creating cell object 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"import3d.hoc"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morphology_file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"morphologies/cell1.asc"</a:t>
            </a: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"models/L5PCbiophys3.hoc"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"models/L5PCtemplate.hoc"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L5PC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L5PCtemplate(</a:t>
            </a:r>
            <a:r>
              <a:rPr lang="en-US" dirty="0" err="1">
                <a:latin typeface="Courier" pitchFamily="2" charset="0"/>
              </a:rPr>
              <a:t>morphology_file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A66E17-C137-7944-9B6E-2CFADE4FA1E3}"/>
              </a:ext>
            </a:extLst>
          </p:cNvPr>
          <p:cNvGrpSpPr/>
          <p:nvPr/>
        </p:nvGrpSpPr>
        <p:grpSpPr>
          <a:xfrm>
            <a:off x="3665490" y="1095929"/>
            <a:ext cx="288000" cy="369332"/>
            <a:chOff x="173181" y="828014"/>
            <a:chExt cx="288000" cy="36933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A565A6-8AC5-FC43-B516-B6B17614F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EB23E1-5FCA-3147-BACE-41F22C2B3A28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5D611C5-644A-4349-BE43-DCFE3B5CE239}"/>
              </a:ext>
            </a:extLst>
          </p:cNvPr>
          <p:cNvSpPr/>
          <p:nvPr/>
        </p:nvSpPr>
        <p:spPr>
          <a:xfrm>
            <a:off x="3989764" y="1982936"/>
            <a:ext cx="725282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stimulus settings 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1000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400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amp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0.793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9CEF37-98BB-A24B-AEEE-EB45D4640375}"/>
              </a:ext>
            </a:extLst>
          </p:cNvPr>
          <p:cNvGrpSpPr/>
          <p:nvPr/>
        </p:nvGrpSpPr>
        <p:grpSpPr>
          <a:xfrm>
            <a:off x="3559718" y="2172928"/>
            <a:ext cx="288000" cy="369332"/>
            <a:chOff x="173181" y="828014"/>
            <a:chExt cx="288000" cy="36933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328F208-96C6-AE47-B7EF-5432DB5BDD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847666-48F7-C840-AABE-D7DC5A78EB24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C7A4FD3-1F0E-8F43-A8D1-0C3FE49B4629}"/>
              </a:ext>
            </a:extLst>
          </p:cNvPr>
          <p:cNvSpPr/>
          <p:nvPr/>
        </p:nvSpPr>
        <p:spPr>
          <a:xfrm>
            <a:off x="4048593" y="881331"/>
            <a:ext cx="8016240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recording settings ==============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nexus_v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nexus_v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apic[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36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effectLst/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h.Vector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stim_current.record</a:t>
            </a:r>
            <a:r>
              <a:rPr lang="en-US" dirty="0">
                <a:latin typeface="Courier" pitchFamily="2" charset="0"/>
              </a:rPr>
              <a:t>(stim._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effectLst/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run simulation 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h.v_init</a:t>
            </a:r>
            <a:r>
              <a:rPr lang="en-US" dirty="0">
                <a:latin typeface="Courier" pitchFamily="2" charset="0"/>
              </a:rPr>
              <a:t> = -80</a:t>
            </a:r>
          </a:p>
          <a:p>
            <a:r>
              <a:rPr lang="en-US" dirty="0" err="1">
                <a:latin typeface="Courier" pitchFamily="2" charset="0"/>
              </a:rPr>
              <a:t>h.tstop</a:t>
            </a:r>
            <a:r>
              <a:rPr lang="en-US" dirty="0">
                <a:latin typeface="Courier" pitchFamily="2" charset="0"/>
              </a:rPr>
              <a:t> = 1500</a:t>
            </a:r>
          </a:p>
          <a:p>
            <a:r>
              <a:rPr lang="en-US" dirty="0" err="1">
                <a:latin typeface="Courier" pitchFamily="2" charset="0"/>
              </a:rPr>
              <a:t>h.celsius</a:t>
            </a:r>
            <a:r>
              <a:rPr lang="en-US" dirty="0">
                <a:latin typeface="Courier" pitchFamily="2" charset="0"/>
              </a:rPr>
              <a:t> = 37</a:t>
            </a:r>
          </a:p>
          <a:p>
            <a:r>
              <a:rPr lang="en-US" dirty="0" err="1">
                <a:latin typeface="Courier" pitchFamily="2" charset="0"/>
              </a:rPr>
              <a:t>h.run</a:t>
            </a:r>
            <a:r>
              <a:rPr lang="en-US" dirty="0">
                <a:latin typeface="Courier" pitchFamily="2" charset="0"/>
              </a:rPr>
              <a:t>()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4095A3-D9FE-AE49-830A-3FCBD01EA2BD}"/>
              </a:ext>
            </a:extLst>
          </p:cNvPr>
          <p:cNvGrpSpPr/>
          <p:nvPr/>
        </p:nvGrpSpPr>
        <p:grpSpPr>
          <a:xfrm>
            <a:off x="3607687" y="1516163"/>
            <a:ext cx="288000" cy="369332"/>
            <a:chOff x="173181" y="828014"/>
            <a:chExt cx="288000" cy="36933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AE677C-B75B-6E4A-97F1-8F43AC85AA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41C07C-D725-F746-AF89-7A1B688723F8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dirty="0"/>
                <a:t>3</a:t>
              </a:r>
              <a:endParaRPr 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222E127-4CF7-F94C-A3E8-42D40B82C7FC}"/>
              </a:ext>
            </a:extLst>
          </p:cNvPr>
          <p:cNvSpPr txBox="1"/>
          <p:nvPr/>
        </p:nvSpPr>
        <p:spPr>
          <a:xfrm>
            <a:off x="227553" y="6273225"/>
            <a:ext cx="1203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Models of Neocortical Layer 5b Pyramidal Cells Capturing a Wide Range of Dendritic and </a:t>
            </a:r>
            <a:r>
              <a:rPr lang="en-US" sz="1600" dirty="0" err="1"/>
              <a:t>Perisomatic</a:t>
            </a:r>
            <a:r>
              <a:rPr lang="en-US" sz="1600" dirty="0"/>
              <a:t> Active Properties</a:t>
            </a:r>
          </a:p>
          <a:p>
            <a:r>
              <a:rPr lang="en-US" sz="1600" dirty="0" err="1"/>
              <a:t>Etay</a:t>
            </a:r>
            <a:r>
              <a:rPr lang="en-US" sz="1600" dirty="0"/>
              <a:t> Hay , Sean Hill, Felix </a:t>
            </a:r>
            <a:r>
              <a:rPr lang="en-US" sz="1600" dirty="0" err="1"/>
              <a:t>Schürmann</a:t>
            </a:r>
            <a:r>
              <a:rPr lang="en-US" sz="1600" dirty="0"/>
              <a:t>, Henry </a:t>
            </a:r>
            <a:r>
              <a:rPr lang="en-US" sz="1600" dirty="0" err="1"/>
              <a:t>Markram</a:t>
            </a:r>
            <a:r>
              <a:rPr lang="en-US" sz="1600" dirty="0"/>
              <a:t>, </a:t>
            </a:r>
            <a:r>
              <a:rPr lang="en-US" sz="1600" dirty="0" err="1"/>
              <a:t>Idan</a:t>
            </a:r>
            <a:r>
              <a:rPr lang="en-US" sz="1600" dirty="0"/>
              <a:t> </a:t>
            </a:r>
            <a:r>
              <a:rPr lang="en-US" sz="1600" dirty="0" err="1"/>
              <a:t>Segev</a:t>
            </a:r>
            <a:r>
              <a:rPr lang="en-US" sz="1600" dirty="0"/>
              <a:t>. PLOS Computational Biology 2011</a:t>
            </a:r>
          </a:p>
        </p:txBody>
      </p:sp>
    </p:spTree>
    <p:extLst>
      <p:ext uri="{BB962C8B-B14F-4D97-AF65-F5344CB8AC3E}">
        <p14:creationId xmlns:p14="http://schemas.microsoft.com/office/powerpoint/2010/main" val="43336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5" grpId="0" animBg="1"/>
      <p:bldP spid="35" grpId="1" animBg="1"/>
      <p:bldP spid="39" grpId="0" animBg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718D-CFA7-2346-815A-A24E45D4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7" y="0"/>
            <a:ext cx="3210073" cy="51816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0904-569D-5843-8FAB-852F01890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261" y="1106130"/>
            <a:ext cx="11713010" cy="5751870"/>
          </a:xfrm>
        </p:spPr>
        <p:txBody>
          <a:bodyPr>
            <a:normAutofit/>
          </a:bodyPr>
          <a:lstStyle/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The </a:t>
            </a:r>
            <a:r>
              <a:rPr lang="en-US" b="1" dirty="0"/>
              <a:t>NEURON Simulation Environment</a:t>
            </a:r>
            <a:r>
              <a:rPr lang="en-US" dirty="0"/>
              <a:t> is designed for modeling </a:t>
            </a:r>
            <a:r>
              <a:rPr lang="en-US" dirty="0">
                <a:solidFill>
                  <a:srgbClr val="FF0000"/>
                </a:solidFill>
              </a:rPr>
              <a:t>individual neurons</a:t>
            </a:r>
            <a:r>
              <a:rPr lang="en-US" dirty="0"/>
              <a:t> and networks of neurons.</a:t>
            </a: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It is particularly well-suited to explore problems which are closely linked to experimental data.</a:t>
            </a:r>
            <a:br>
              <a:rPr lang="en-US" dirty="0"/>
            </a:b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NEURON was build and is maintained by Ted </a:t>
            </a:r>
            <a:r>
              <a:rPr lang="en-US" dirty="0" err="1"/>
              <a:t>Carnevale</a:t>
            </a:r>
            <a:r>
              <a:rPr lang="en-US" dirty="0"/>
              <a:t> and Michael Hines, lately the Blue Brain Project is becoming heavily involved with the development of the software</a:t>
            </a:r>
            <a:br>
              <a:rPr lang="en-US" dirty="0"/>
            </a:b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Neuron is written in C &amp; C++, the interface with the simulator is with HOC, but a python wrapper was build and now commonly used instead of HOC</a:t>
            </a:r>
            <a:r>
              <a:rPr lang="he-IL" dirty="0"/>
              <a:t> </a:t>
            </a:r>
            <a:r>
              <a:rPr lang="en-US" dirty="0"/>
              <a:t>(NEURON is used as a python package). In addition  User-defined mechanisms such as voltage- and ligand-gated ion channels are used in order to expand NEURON (mod files, need to be compiled).</a:t>
            </a: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b="1" u="sng" dirty="0"/>
              <a:t>In this presentation I will show the following examples: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Single compartment model 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Ball and Stick model and a replication of a published result (</a:t>
            </a:r>
            <a:r>
              <a:rPr lang="en-US" dirty="0" err="1"/>
              <a:t>Gidon</a:t>
            </a:r>
            <a:r>
              <a:rPr lang="en-US" dirty="0"/>
              <a:t> et al.)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Layer 5 Pyramidal cell and two replications of published results (Hay et al., </a:t>
            </a:r>
            <a:r>
              <a:rPr lang="en-US" dirty="0" err="1"/>
              <a:t>Doron</a:t>
            </a:r>
            <a:r>
              <a:rPr lang="en-US" dirty="0"/>
              <a:t> et al.)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This presentation is accompanied with </a:t>
            </a:r>
            <a:r>
              <a:rPr lang="en-US" dirty="0" err="1"/>
              <a:t>jupyter</a:t>
            </a:r>
            <a:r>
              <a:rPr lang="en-US" dirty="0"/>
              <a:t> notebooks which contain the complete code of each example.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6DAAA-569C-8840-893F-F1C702AC58A6}"/>
              </a:ext>
            </a:extLst>
          </p:cNvPr>
          <p:cNvSpPr txBox="1"/>
          <p:nvPr/>
        </p:nvSpPr>
        <p:spPr>
          <a:xfrm>
            <a:off x="8947446" y="0"/>
            <a:ext cx="322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Read More About NEURON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12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E94C02-3743-034D-A57C-A46F262A5D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110" y="730096"/>
            <a:ext cx="2015490" cy="61279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63B884-2892-924C-A509-2AAB0CBA5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  <a14:imgEffect>
                      <a14:colorTemperature colorTemp="427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829285" y="5699288"/>
            <a:ext cx="1556630" cy="239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A5D125-1F7D-1A47-901B-D4C818995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403" y="1076691"/>
            <a:ext cx="6659880" cy="532790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D9A98D3-013B-B842-A594-549AEF2FAFB2}"/>
              </a:ext>
            </a:extLst>
          </p:cNvPr>
          <p:cNvSpPr txBox="1">
            <a:spLocks/>
          </p:cNvSpPr>
          <p:nvPr/>
        </p:nvSpPr>
        <p:spPr>
          <a:xfrm>
            <a:off x="157635" y="43071"/>
            <a:ext cx="9816789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Layer 5b Pyramidal Cell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F5475-9EDE-7A4C-8B0C-09292A69D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073979" flipV="1">
            <a:off x="1741584" y="3272614"/>
            <a:ext cx="1325303" cy="1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94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805AC-DE19-B849-99C2-7D16C0C3F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39" y="914399"/>
            <a:ext cx="1718094" cy="6139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7ADD68-74B6-0047-993F-65C73ED48A69}"/>
              </a:ext>
            </a:extLst>
          </p:cNvPr>
          <p:cNvSpPr/>
          <p:nvPr/>
        </p:nvSpPr>
        <p:spPr>
          <a:xfrm>
            <a:off x="3414666" y="914399"/>
            <a:ext cx="80528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stimulus settings 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, sec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150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epsp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apic[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36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tau0 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 #rise time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tau1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   #decay time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onset</a:t>
            </a:r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+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syn_current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B49E5E-D183-8C4B-9D12-1DC73B193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11" y="149290"/>
            <a:ext cx="9816789" cy="1280890"/>
          </a:xfrm>
        </p:spPr>
        <p:txBody>
          <a:bodyPr>
            <a:normAutofit/>
          </a:bodyPr>
          <a:lstStyle/>
          <a:p>
            <a:r>
              <a:rPr lang="en-US" dirty="0"/>
              <a:t>Layer 5b Pyramidal Cell – calcium spike</a:t>
            </a:r>
          </a:p>
        </p:txBody>
      </p:sp>
    </p:spTree>
    <p:extLst>
      <p:ext uri="{BB962C8B-B14F-4D97-AF65-F5344CB8AC3E}">
        <p14:creationId xmlns:p14="http://schemas.microsoft.com/office/powerpoint/2010/main" val="3879084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805AC-DE19-B849-99C2-7D16C0C3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908" y="270002"/>
            <a:ext cx="1794764" cy="64129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FF034F-0DF7-9943-BB0D-22775BA5EBFC}"/>
              </a:ext>
            </a:extLst>
          </p:cNvPr>
          <p:cNvSpPr/>
          <p:nvPr/>
        </p:nvSpPr>
        <p:spPr>
          <a:xfrm>
            <a:off x="7482840" y="328370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Only EPSP-like current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0.5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5F3411A-C7A6-D44A-AAFE-B1FC7DF21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017646"/>
            <a:ext cx="4623816" cy="213406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105D43D-CFCD-B843-8E54-A0A75070E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-77543"/>
            <a:ext cx="4623816" cy="21340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1605AF4-D2D1-A849-A9C9-ED2BD29B2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2056526"/>
            <a:ext cx="4623816" cy="213406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D0C9C50-29D8-D04D-87A5-9213F89B6083}"/>
              </a:ext>
            </a:extLst>
          </p:cNvPr>
          <p:cNvSpPr/>
          <p:nvPr/>
        </p:nvSpPr>
        <p:spPr>
          <a:xfrm>
            <a:off x="7482840" y="2499015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Only small step current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1.9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5427E7F-7F7F-3A4B-BF06-03B11EE6264D}"/>
              </a:ext>
            </a:extLst>
          </p:cNvPr>
          <p:cNvSpPr/>
          <p:nvPr/>
        </p:nvSpPr>
        <p:spPr>
          <a:xfrm>
            <a:off x="7482840" y="4499790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both step and EPSP-like currents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0.5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1.9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73B97-6DB8-FB4D-990F-B78B7DC0E301}"/>
              </a:ext>
            </a:extLst>
          </p:cNvPr>
          <p:cNvSpPr txBox="1"/>
          <p:nvPr/>
        </p:nvSpPr>
        <p:spPr>
          <a:xfrm>
            <a:off x="227553" y="6273225"/>
            <a:ext cx="1203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Models of Neocortical Layer 5b Pyramidal Cells Capturing a Wide Range of Dendritic and </a:t>
            </a:r>
            <a:r>
              <a:rPr lang="en-US" sz="1600" dirty="0" err="1"/>
              <a:t>Perisomatic</a:t>
            </a:r>
            <a:r>
              <a:rPr lang="en-US" sz="1600" dirty="0"/>
              <a:t> Active Properties</a:t>
            </a:r>
          </a:p>
          <a:p>
            <a:r>
              <a:rPr lang="en-US" sz="1600" dirty="0" err="1"/>
              <a:t>Etay</a:t>
            </a:r>
            <a:r>
              <a:rPr lang="en-US" sz="1600" dirty="0"/>
              <a:t> Hay , Sean Hill, Felix </a:t>
            </a:r>
            <a:r>
              <a:rPr lang="en-US" sz="1600" dirty="0" err="1"/>
              <a:t>Schürmann</a:t>
            </a:r>
            <a:r>
              <a:rPr lang="en-US" sz="1600" dirty="0"/>
              <a:t>, Henry </a:t>
            </a:r>
            <a:r>
              <a:rPr lang="en-US" sz="1600" dirty="0" err="1"/>
              <a:t>Markram</a:t>
            </a:r>
            <a:r>
              <a:rPr lang="en-US" sz="1600" dirty="0"/>
              <a:t>, </a:t>
            </a:r>
            <a:r>
              <a:rPr lang="en-US" sz="1600" dirty="0" err="1"/>
              <a:t>Idan</a:t>
            </a:r>
            <a:r>
              <a:rPr lang="en-US" sz="1600" dirty="0"/>
              <a:t> </a:t>
            </a:r>
            <a:r>
              <a:rPr lang="en-US" sz="1600" dirty="0" err="1"/>
              <a:t>Segev</a:t>
            </a:r>
            <a:r>
              <a:rPr lang="en-US" sz="1600" dirty="0"/>
              <a:t>. PLOS Computational Biology 2011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67BACC-E3A9-1345-BF03-1478CCF502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706651">
            <a:off x="311709" y="2815744"/>
            <a:ext cx="715879" cy="102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E02A1-3C4A-B043-AAEA-AABF0B31CD4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509FD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2706651">
            <a:off x="464109" y="5490174"/>
            <a:ext cx="715879" cy="102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963B11-B77C-7E44-A781-4D769924FEE6}"/>
              </a:ext>
            </a:extLst>
          </p:cNvPr>
          <p:cNvSpPr txBox="1"/>
          <p:nvPr/>
        </p:nvSpPr>
        <p:spPr>
          <a:xfrm rot="16548247">
            <a:off x="3914" y="3837844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Recording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34D075-10AA-A943-92EC-04528586F5B7}"/>
              </a:ext>
            </a:extLst>
          </p:cNvPr>
          <p:cNvCxnSpPr>
            <a:stCxn id="3" idx="3"/>
          </p:cNvCxnSpPr>
          <p:nvPr/>
        </p:nvCxnSpPr>
        <p:spPr>
          <a:xfrm flipH="1" flipV="1">
            <a:off x="490836" y="2861187"/>
            <a:ext cx="41024" cy="63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FD64DF-9EB1-3846-85E3-01F74A436FE4}"/>
              </a:ext>
            </a:extLst>
          </p:cNvPr>
          <p:cNvCxnSpPr/>
          <p:nvPr/>
        </p:nvCxnSpPr>
        <p:spPr>
          <a:xfrm>
            <a:off x="490836" y="4467351"/>
            <a:ext cx="99099" cy="753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6" grpId="0" animBg="1"/>
      <p:bldP spid="47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D983-372B-D946-97A6-121C9E08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0"/>
            <a:ext cx="10009909" cy="992618"/>
          </a:xfrm>
        </p:spPr>
        <p:txBody>
          <a:bodyPr>
            <a:normAutofit/>
          </a:bodyPr>
          <a:lstStyle/>
          <a:p>
            <a:r>
              <a:rPr lang="en-US" dirty="0"/>
              <a:t>Timed inhibition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B0DFE8-62E2-1D4E-8587-67D4E7D78BC2}"/>
              </a:ext>
            </a:extLst>
          </p:cNvPr>
          <p:cNvSpPr txBox="1"/>
          <p:nvPr/>
        </p:nvSpPr>
        <p:spPr>
          <a:xfrm>
            <a:off x="173181" y="5910728"/>
            <a:ext cx="10683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Timed Synaptic Inhibition Shapes NMDA Spikes, Influencing Local Dendritic Processing and Global I/O Properties of Cortical Neurons</a:t>
            </a:r>
          </a:p>
          <a:p>
            <a:r>
              <a:rPr lang="en-US" dirty="0"/>
              <a:t>Michael </a:t>
            </a:r>
            <a:r>
              <a:rPr lang="en-US" dirty="0" err="1"/>
              <a:t>Doron</a:t>
            </a:r>
            <a:r>
              <a:rPr lang="en-US" dirty="0"/>
              <a:t>, Giuseppe </a:t>
            </a:r>
            <a:r>
              <a:rPr lang="en-US" dirty="0" err="1"/>
              <a:t>Chindemi</a:t>
            </a:r>
            <a:r>
              <a:rPr lang="en-US" dirty="0"/>
              <a:t>, </a:t>
            </a:r>
            <a:r>
              <a:rPr lang="en-US" dirty="0" err="1"/>
              <a:t>Eilif</a:t>
            </a:r>
            <a:r>
              <a:rPr lang="en-US" dirty="0"/>
              <a:t> Muller, Henry </a:t>
            </a:r>
            <a:r>
              <a:rPr lang="en-US" dirty="0" err="1"/>
              <a:t>Markram</a:t>
            </a:r>
            <a:r>
              <a:rPr lang="en-US" dirty="0"/>
              <a:t>, </a:t>
            </a:r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. Cell Reports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F5AB4-9800-FA46-BC0F-B06E366AA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845" y="992618"/>
            <a:ext cx="7357593" cy="45984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F00948-EC2F-004F-A884-F71474EAC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181" y="1086785"/>
            <a:ext cx="3026664" cy="4746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9BE51-404C-BB4A-871B-16217EA6EF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9845" y="775942"/>
            <a:ext cx="8186370" cy="5760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509FF0-D2A2-2549-AFAD-D47DCA4A9B2C}"/>
              </a:ext>
            </a:extLst>
          </p:cNvPr>
          <p:cNvSpPr/>
          <p:nvPr/>
        </p:nvSpPr>
        <p:spPr>
          <a:xfrm>
            <a:off x="7073239" y="1443368"/>
            <a:ext cx="3535496" cy="3855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F2F5C6-7377-724F-9525-7C3CD2631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57" t="12528" b="5546"/>
          <a:stretch/>
        </p:blipFill>
        <p:spPr>
          <a:xfrm>
            <a:off x="7191457" y="1576108"/>
            <a:ext cx="3468574" cy="37673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9FAA46-535D-C24C-9C0A-79470DD6F0C1}"/>
              </a:ext>
            </a:extLst>
          </p:cNvPr>
          <p:cNvSpPr/>
          <p:nvPr/>
        </p:nvSpPr>
        <p:spPr>
          <a:xfrm>
            <a:off x="3440317" y="775942"/>
            <a:ext cx="7416415" cy="536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7462-BDC5-134B-AC37-6A89F66E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15" y="1437480"/>
            <a:ext cx="10515600" cy="5459642"/>
          </a:xfrm>
        </p:spPr>
        <p:txBody>
          <a:bodyPr>
            <a:normAutofit/>
          </a:bodyPr>
          <a:lstStyle/>
          <a:p>
            <a:r>
              <a:rPr lang="en-US" sz="3200" dirty="0"/>
              <a:t>Basic use of NEURON</a:t>
            </a:r>
          </a:p>
          <a:p>
            <a:r>
              <a:rPr lang="en-US" sz="3200" dirty="0"/>
              <a:t>Single compartment model</a:t>
            </a:r>
          </a:p>
          <a:p>
            <a:r>
              <a:rPr lang="en-US" sz="3200" dirty="0"/>
              <a:t>Active conductances</a:t>
            </a:r>
          </a:p>
          <a:p>
            <a:r>
              <a:rPr lang="en-US" sz="3200" dirty="0"/>
              <a:t>Ball and stick model</a:t>
            </a:r>
          </a:p>
          <a:p>
            <a:r>
              <a:rPr lang="en-US" sz="3200" dirty="0"/>
              <a:t>Synaptic activation</a:t>
            </a:r>
          </a:p>
          <a:p>
            <a:r>
              <a:rPr lang="en-US" sz="3200" dirty="0"/>
              <a:t>Full complex multi-compartmental model</a:t>
            </a:r>
          </a:p>
        </p:txBody>
      </p:sp>
    </p:spTree>
    <p:extLst>
      <p:ext uri="{BB962C8B-B14F-4D97-AF65-F5344CB8AC3E}">
        <p14:creationId xmlns:p14="http://schemas.microsoft.com/office/powerpoint/2010/main" val="2550874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7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38" y="-47632"/>
            <a:ext cx="8060267" cy="737568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passive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9B501-F3B7-304F-AB97-CA62F1BE5F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900" y="2792186"/>
            <a:ext cx="2954694" cy="2895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1343429" y="1297396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3994B3DC-AE08-034C-B25A-CB47E76F1ADD}"/>
              </a:ext>
            </a:extLst>
          </p:cNvPr>
          <p:cNvSpPr/>
          <p:nvPr/>
        </p:nvSpPr>
        <p:spPr>
          <a:xfrm>
            <a:off x="183864" y="1853753"/>
            <a:ext cx="1142016" cy="2369154"/>
          </a:xfrm>
          <a:custGeom>
            <a:avLst/>
            <a:gdLst>
              <a:gd name="connsiteX0" fmla="*/ 1381931 w 1381931"/>
              <a:gd name="connsiteY0" fmla="*/ 0 h 2440502"/>
              <a:gd name="connsiteX1" fmla="*/ 7178 w 1381931"/>
              <a:gd name="connsiteY1" fmla="*/ 1387365 h 2440502"/>
              <a:gd name="connsiteX2" fmla="*/ 833291 w 1381931"/>
              <a:gd name="connsiteY2" fmla="*/ 2440502 h 244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1931" h="2440502">
                <a:moveTo>
                  <a:pt x="1381931" y="0"/>
                </a:moveTo>
                <a:cubicBezTo>
                  <a:pt x="740274" y="490307"/>
                  <a:pt x="98618" y="980615"/>
                  <a:pt x="7178" y="1387365"/>
                </a:cubicBezTo>
                <a:cubicBezTo>
                  <a:pt x="-84262" y="1794115"/>
                  <a:pt x="726086" y="2355368"/>
                  <a:pt x="833291" y="2440502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3A39333-5503-FD49-8C94-27B27FE2A312}"/>
              </a:ext>
            </a:extLst>
          </p:cNvPr>
          <p:cNvSpPr/>
          <p:nvPr/>
        </p:nvSpPr>
        <p:spPr>
          <a:xfrm>
            <a:off x="2082625" y="2116634"/>
            <a:ext cx="536950" cy="2024292"/>
          </a:xfrm>
          <a:custGeom>
            <a:avLst/>
            <a:gdLst>
              <a:gd name="connsiteX0" fmla="*/ 0 w 536950"/>
              <a:gd name="connsiteY0" fmla="*/ 0 h 2024292"/>
              <a:gd name="connsiteX1" fmla="*/ 536027 w 536950"/>
              <a:gd name="connsiteY1" fmla="*/ 1595470 h 2024292"/>
              <a:gd name="connsiteX2" fmla="*/ 132430 w 536950"/>
              <a:gd name="connsiteY2" fmla="*/ 2024292 h 202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950" h="2024292">
                <a:moveTo>
                  <a:pt x="0" y="0"/>
                </a:moveTo>
                <a:cubicBezTo>
                  <a:pt x="256977" y="629044"/>
                  <a:pt x="513955" y="1258088"/>
                  <a:pt x="536027" y="1595470"/>
                </a:cubicBezTo>
                <a:cubicBezTo>
                  <a:pt x="558099" y="1932852"/>
                  <a:pt x="177624" y="1979098"/>
                  <a:pt x="132430" y="2024292"/>
                </a:cubicBez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60A407-0C6B-F840-8A3A-1F06F701E695}"/>
              </a:ext>
            </a:extLst>
          </p:cNvPr>
          <p:cNvSpPr/>
          <p:nvPr/>
        </p:nvSpPr>
        <p:spPr>
          <a:xfrm>
            <a:off x="3249273" y="1504932"/>
            <a:ext cx="795093" cy="2825180"/>
          </a:xfrm>
          <a:custGeom>
            <a:avLst/>
            <a:gdLst>
              <a:gd name="connsiteX0" fmla="*/ 0 w 795093"/>
              <a:gd name="connsiteY0" fmla="*/ 0 h 2825180"/>
              <a:gd name="connsiteX1" fmla="*/ 794582 w 795093"/>
              <a:gd name="connsiteY1" fmla="*/ 2062129 h 2825180"/>
              <a:gd name="connsiteX2" fmla="*/ 126124 w 795093"/>
              <a:gd name="connsiteY2" fmla="*/ 2825180 h 282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093" h="2825180">
                <a:moveTo>
                  <a:pt x="0" y="0"/>
                </a:moveTo>
                <a:cubicBezTo>
                  <a:pt x="386780" y="795633"/>
                  <a:pt x="773561" y="1591266"/>
                  <a:pt x="794582" y="2062129"/>
                </a:cubicBezTo>
                <a:cubicBezTo>
                  <a:pt x="815603" y="2532992"/>
                  <a:pt x="181829" y="2727434"/>
                  <a:pt x="126124" y="2825180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C1BCBC-00FD-4D4A-9F79-D39B97DD1F2A}"/>
              </a:ext>
            </a:extLst>
          </p:cNvPr>
          <p:cNvSpPr/>
          <p:nvPr/>
        </p:nvSpPr>
        <p:spPr>
          <a:xfrm>
            <a:off x="4781469" y="833767"/>
            <a:ext cx="75789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Courier" pitchFamily="2" charset="0"/>
              </a:rPr>
              <a:t>from neuron import h</a:t>
            </a: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create model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L</a:t>
            </a:r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length µm</a:t>
            </a: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diam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diameter µm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  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add passive properties  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set the specific membrane</a:t>
            </a: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			   # resistance to 10000 ohm*cm^2</a:t>
            </a:r>
            <a:endParaRPr lang="en-US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113E7A-772A-804E-9C79-381A8870EA95}"/>
              </a:ext>
            </a:extLst>
          </p:cNvPr>
          <p:cNvSpPr/>
          <p:nvPr/>
        </p:nvSpPr>
        <p:spPr>
          <a:xfrm>
            <a:off x="4761383" y="3572615"/>
            <a:ext cx="76490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current clamp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20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start of the current injection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duration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797979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amp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0.01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amplitude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nA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DC4ECF5-F7AC-DE49-A266-ED362F61A298}"/>
              </a:ext>
            </a:extLst>
          </p:cNvPr>
          <p:cNvSpPr/>
          <p:nvPr/>
        </p:nvSpPr>
        <p:spPr>
          <a:xfrm>
            <a:off x="3646819" y="8298828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record voltage of some and injected current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and the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50ABC50F-0BE5-8745-81E8-B3AA41F3083B}"/>
              </a:ext>
            </a:extLst>
          </p:cNvPr>
          <p:cNvSpPr/>
          <p:nvPr/>
        </p:nvSpPr>
        <p:spPr>
          <a:xfrm>
            <a:off x="2068286" y="715231"/>
            <a:ext cx="2656114" cy="1255083"/>
          </a:xfrm>
          <a:custGeom>
            <a:avLst/>
            <a:gdLst>
              <a:gd name="connsiteX0" fmla="*/ 2656114 w 2656114"/>
              <a:gd name="connsiteY0" fmla="*/ 1255083 h 1255083"/>
              <a:gd name="connsiteX1" fmla="*/ 1349828 w 2656114"/>
              <a:gd name="connsiteY1" fmla="*/ 24998 h 1255083"/>
              <a:gd name="connsiteX2" fmla="*/ 0 w 2656114"/>
              <a:gd name="connsiteY2" fmla="*/ 547512 h 1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1255083">
                <a:moveTo>
                  <a:pt x="2656114" y="1255083"/>
                </a:moveTo>
                <a:cubicBezTo>
                  <a:pt x="2224314" y="699004"/>
                  <a:pt x="1792514" y="142926"/>
                  <a:pt x="1349828" y="24998"/>
                </a:cubicBezTo>
                <a:cubicBezTo>
                  <a:pt x="907142" y="-92931"/>
                  <a:pt x="453571" y="227290"/>
                  <a:pt x="0" y="547512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7EB07A-E0DA-5343-9E94-3FADA077259A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3594737" y="1475311"/>
            <a:ext cx="1166646" cy="28359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8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4" grpId="0"/>
      <p:bldP spid="35" grpId="0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-26126"/>
            <a:ext cx="10515600" cy="647700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passive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9B501-F3B7-304F-AB97-CA62F1BE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3" y="2728202"/>
            <a:ext cx="2954694" cy="2895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869953" y="1440180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DC4ECF5-F7AC-DE49-A266-ED362F61A298}"/>
              </a:ext>
            </a:extLst>
          </p:cNvPr>
          <p:cNvSpPr/>
          <p:nvPr/>
        </p:nvSpPr>
        <p:spPr>
          <a:xfrm>
            <a:off x="4554586" y="842113"/>
            <a:ext cx="73606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record voltage of some and injected current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and the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B1D8A9-496C-5E49-8B61-8C43B5D541B4}"/>
              </a:ext>
            </a:extLst>
          </p:cNvPr>
          <p:cNvSpPr/>
          <p:nvPr/>
        </p:nvSpPr>
        <p:spPr>
          <a:xfrm>
            <a:off x="4554587" y="463586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run simulation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tstop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220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set the simulation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h.dt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0.025</a:t>
            </a:r>
            <a:endParaRPr lang="he-IL" dirty="0">
              <a:solidFill>
                <a:srgbClr val="797979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v_init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-70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run</a:t>
            </a:r>
            <a:r>
              <a:rPr lang="en-US" dirty="0">
                <a:latin typeface="Courier" pitchFamily="2" charset="0"/>
              </a:rPr>
              <a:t>()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28C92D-A97A-5241-96EA-374D9ABF7D27}"/>
              </a:ext>
            </a:extLst>
          </p:cNvPr>
          <p:cNvSpPr/>
          <p:nvPr/>
        </p:nvSpPr>
        <p:spPr>
          <a:xfrm>
            <a:off x="3621391" y="997505"/>
            <a:ext cx="93209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plotting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f, (ax0, ax1)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subplots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gridspec_kw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{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height_ratios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latin typeface="Courier" pitchFamily="2" charset="0"/>
              </a:rPr>
              <a:t>:[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400" dirty="0">
                <a:latin typeface="Courier" pitchFamily="2" charset="0"/>
              </a:rPr>
              <a:t>]})</a:t>
            </a:r>
          </a:p>
          <a:p>
            <a:r>
              <a:rPr lang="en-US" sz="1400" dirty="0">
                <a:latin typeface="Courier" pitchFamily="2" charset="0"/>
              </a:rPr>
              <a:t>ax0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plot(</a:t>
            </a:r>
            <a:r>
              <a:rPr lang="en-US" sz="1400" dirty="0" err="1">
                <a:latin typeface="Courier" pitchFamily="2" charset="0"/>
              </a:rPr>
              <a:t>t,soma_v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'k'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r>
              <a:rPr lang="en-US" sz="1400" dirty="0">
                <a:latin typeface="Courier" pitchFamily="2" charset="0"/>
              </a:rPr>
              <a:t>ax1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plot(</a:t>
            </a:r>
            <a:r>
              <a:rPr lang="en-US" sz="1400" dirty="0" err="1">
                <a:latin typeface="Courier" pitchFamily="2" charset="0"/>
              </a:rPr>
              <a:t>t,stim_current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'gray'</a:t>
            </a:r>
            <a:r>
              <a:rPr lang="en-US" sz="1400" dirty="0">
                <a:latin typeface="Courier" pitchFamily="2" charset="0"/>
              </a:rPr>
              <a:t>, label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'I (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)'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CF37E-E87A-D046-98E7-C608CE26301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1391" y="1996537"/>
            <a:ext cx="6379029" cy="47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1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3" grpId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44" y="-25439"/>
            <a:ext cx="8021116" cy="647700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active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1051218" y="1076463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3994B3DC-AE08-034C-B25A-CB47E76F1ADD}"/>
              </a:ext>
            </a:extLst>
          </p:cNvPr>
          <p:cNvSpPr/>
          <p:nvPr/>
        </p:nvSpPr>
        <p:spPr>
          <a:xfrm>
            <a:off x="269444" y="1632820"/>
            <a:ext cx="764225" cy="2753617"/>
          </a:xfrm>
          <a:custGeom>
            <a:avLst/>
            <a:gdLst>
              <a:gd name="connsiteX0" fmla="*/ 1381931 w 1381931"/>
              <a:gd name="connsiteY0" fmla="*/ 0 h 2440502"/>
              <a:gd name="connsiteX1" fmla="*/ 7178 w 1381931"/>
              <a:gd name="connsiteY1" fmla="*/ 1387365 h 2440502"/>
              <a:gd name="connsiteX2" fmla="*/ 833291 w 1381931"/>
              <a:gd name="connsiteY2" fmla="*/ 2440502 h 2440502"/>
              <a:gd name="connsiteX0" fmla="*/ 924774 w 924774"/>
              <a:gd name="connsiteY0" fmla="*/ 0 h 2440502"/>
              <a:gd name="connsiteX1" fmla="*/ 15253 w 924774"/>
              <a:gd name="connsiteY1" fmla="*/ 1462291 h 2440502"/>
              <a:gd name="connsiteX2" fmla="*/ 376134 w 924774"/>
              <a:gd name="connsiteY2" fmla="*/ 2440502 h 2440502"/>
              <a:gd name="connsiteX0" fmla="*/ 924774 w 924774"/>
              <a:gd name="connsiteY0" fmla="*/ 0 h 2836543"/>
              <a:gd name="connsiteX1" fmla="*/ 15253 w 924774"/>
              <a:gd name="connsiteY1" fmla="*/ 1462291 h 2836543"/>
              <a:gd name="connsiteX2" fmla="*/ 376134 w 924774"/>
              <a:gd name="connsiteY2" fmla="*/ 2836543 h 283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4774" h="2836543">
                <a:moveTo>
                  <a:pt x="924774" y="0"/>
                </a:moveTo>
                <a:cubicBezTo>
                  <a:pt x="283117" y="490307"/>
                  <a:pt x="106693" y="989534"/>
                  <a:pt x="15253" y="1462291"/>
                </a:cubicBezTo>
                <a:cubicBezTo>
                  <a:pt x="-76187" y="1935048"/>
                  <a:pt x="268929" y="2751409"/>
                  <a:pt x="376134" y="2836543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3A39333-5503-FD49-8C94-27B27FE2A312}"/>
              </a:ext>
            </a:extLst>
          </p:cNvPr>
          <p:cNvSpPr/>
          <p:nvPr/>
        </p:nvSpPr>
        <p:spPr>
          <a:xfrm flipH="1">
            <a:off x="952113" y="2030783"/>
            <a:ext cx="366726" cy="2291494"/>
          </a:xfrm>
          <a:custGeom>
            <a:avLst/>
            <a:gdLst>
              <a:gd name="connsiteX0" fmla="*/ 0 w 536950"/>
              <a:gd name="connsiteY0" fmla="*/ 0 h 2024292"/>
              <a:gd name="connsiteX1" fmla="*/ 536027 w 536950"/>
              <a:gd name="connsiteY1" fmla="*/ 1595470 h 2024292"/>
              <a:gd name="connsiteX2" fmla="*/ 132430 w 536950"/>
              <a:gd name="connsiteY2" fmla="*/ 2024292 h 2024292"/>
              <a:gd name="connsiteX0" fmla="*/ 220860 w 759829"/>
              <a:gd name="connsiteY0" fmla="*/ 0 h 2450320"/>
              <a:gd name="connsiteX1" fmla="*/ 756887 w 759829"/>
              <a:gd name="connsiteY1" fmla="*/ 1595470 h 2450320"/>
              <a:gd name="connsiteX2" fmla="*/ 0 w 759829"/>
              <a:gd name="connsiteY2" fmla="*/ 2450320 h 2450320"/>
              <a:gd name="connsiteX0" fmla="*/ 0 w 778763"/>
              <a:gd name="connsiteY0" fmla="*/ 0 h 2313916"/>
              <a:gd name="connsiteX1" fmla="*/ 778749 w 778763"/>
              <a:gd name="connsiteY1" fmla="*/ 1459066 h 2313916"/>
              <a:gd name="connsiteX2" fmla="*/ 21862 w 778763"/>
              <a:gd name="connsiteY2" fmla="*/ 2313916 h 231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8763" h="2313916">
                <a:moveTo>
                  <a:pt x="0" y="0"/>
                </a:moveTo>
                <a:cubicBezTo>
                  <a:pt x="256977" y="629044"/>
                  <a:pt x="775105" y="1073413"/>
                  <a:pt x="778749" y="1459066"/>
                </a:cubicBezTo>
                <a:cubicBezTo>
                  <a:pt x="782393" y="1844719"/>
                  <a:pt x="67056" y="2268722"/>
                  <a:pt x="21862" y="2313916"/>
                </a:cubicBez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60A407-0C6B-F840-8A3A-1F06F701E695}"/>
              </a:ext>
            </a:extLst>
          </p:cNvPr>
          <p:cNvSpPr/>
          <p:nvPr/>
        </p:nvSpPr>
        <p:spPr>
          <a:xfrm>
            <a:off x="2957063" y="1283999"/>
            <a:ext cx="1550884" cy="3074561"/>
          </a:xfrm>
          <a:custGeom>
            <a:avLst/>
            <a:gdLst>
              <a:gd name="connsiteX0" fmla="*/ 0 w 795093"/>
              <a:gd name="connsiteY0" fmla="*/ 0 h 2825180"/>
              <a:gd name="connsiteX1" fmla="*/ 794582 w 795093"/>
              <a:gd name="connsiteY1" fmla="*/ 2062129 h 2825180"/>
              <a:gd name="connsiteX2" fmla="*/ 126124 w 795093"/>
              <a:gd name="connsiteY2" fmla="*/ 2825180 h 2825180"/>
              <a:gd name="connsiteX0" fmla="*/ 0 w 1123179"/>
              <a:gd name="connsiteY0" fmla="*/ 0 h 3074561"/>
              <a:gd name="connsiteX1" fmla="*/ 794582 w 1123179"/>
              <a:gd name="connsiteY1" fmla="*/ 2062129 h 3074561"/>
              <a:gd name="connsiteX2" fmla="*/ 1113261 w 1123179"/>
              <a:gd name="connsiteY2" fmla="*/ 3074561 h 3074561"/>
              <a:gd name="connsiteX0" fmla="*/ 0 w 1550884"/>
              <a:gd name="connsiteY0" fmla="*/ 0 h 3074561"/>
              <a:gd name="connsiteX1" fmla="*/ 1511555 w 1550884"/>
              <a:gd name="connsiteY1" fmla="*/ 1937438 h 3074561"/>
              <a:gd name="connsiteX2" fmla="*/ 1113261 w 1550884"/>
              <a:gd name="connsiteY2" fmla="*/ 3074561 h 307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0884" h="3074561">
                <a:moveTo>
                  <a:pt x="0" y="0"/>
                </a:moveTo>
                <a:cubicBezTo>
                  <a:pt x="386780" y="795633"/>
                  <a:pt x="1326012" y="1425011"/>
                  <a:pt x="1511555" y="1937438"/>
                </a:cubicBezTo>
                <a:cubicBezTo>
                  <a:pt x="1697098" y="2449865"/>
                  <a:pt x="1168966" y="2976815"/>
                  <a:pt x="1113261" y="3074561"/>
                </a:cubicBezTo>
              </a:path>
            </a:pathLst>
          </a:cu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EF2AB-6B02-DA4E-B5AB-490639E84C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3241" y="3672689"/>
            <a:ext cx="3604437" cy="1938712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7CDD8D7D-AD6D-B248-B6A1-50D0C964B100}"/>
              </a:ext>
            </a:extLst>
          </p:cNvPr>
          <p:cNvSpPr/>
          <p:nvPr/>
        </p:nvSpPr>
        <p:spPr>
          <a:xfrm>
            <a:off x="1541385" y="1903596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93C025-6FC1-F34D-B3D0-A0A55B50B5A8}"/>
              </a:ext>
            </a:extLst>
          </p:cNvPr>
          <p:cNvSpPr/>
          <p:nvPr/>
        </p:nvSpPr>
        <p:spPr>
          <a:xfrm>
            <a:off x="1287508" y="1471605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EDC907-6329-1F4E-931D-834CA947E4D8}"/>
              </a:ext>
            </a:extLst>
          </p:cNvPr>
          <p:cNvSpPr/>
          <p:nvPr/>
        </p:nvSpPr>
        <p:spPr>
          <a:xfrm>
            <a:off x="1631542" y="1428653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03B05E9-7C2B-A848-9CE2-A886684322E8}"/>
              </a:ext>
            </a:extLst>
          </p:cNvPr>
          <p:cNvSpPr/>
          <p:nvPr/>
        </p:nvSpPr>
        <p:spPr>
          <a:xfrm>
            <a:off x="1879603" y="1696141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2446051-1288-C641-BD0E-066D16E0ACB1}"/>
              </a:ext>
            </a:extLst>
          </p:cNvPr>
          <p:cNvSpPr/>
          <p:nvPr/>
        </p:nvSpPr>
        <p:spPr>
          <a:xfrm>
            <a:off x="1220353" y="1883710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7113AB-D925-A542-B036-1B90A44471EA}"/>
              </a:ext>
            </a:extLst>
          </p:cNvPr>
          <p:cNvSpPr/>
          <p:nvPr/>
        </p:nvSpPr>
        <p:spPr>
          <a:xfrm>
            <a:off x="1144068" y="1564577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9EB6D01-BB50-AB4A-95AB-5B6B979ED5A7}"/>
              </a:ext>
            </a:extLst>
          </p:cNvPr>
          <p:cNvSpPr/>
          <p:nvPr/>
        </p:nvSpPr>
        <p:spPr>
          <a:xfrm>
            <a:off x="1791406" y="1234122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1F500F-D73A-FC48-B53C-0418D73C706F}"/>
              </a:ext>
            </a:extLst>
          </p:cNvPr>
          <p:cNvSpPr/>
          <p:nvPr/>
        </p:nvSpPr>
        <p:spPr>
          <a:xfrm>
            <a:off x="2056342" y="1617109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9AA6A8B-83E4-CB44-97E9-9D5BCC00CD9B}"/>
              </a:ext>
            </a:extLst>
          </p:cNvPr>
          <p:cNvSpPr/>
          <p:nvPr/>
        </p:nvSpPr>
        <p:spPr>
          <a:xfrm>
            <a:off x="1505620" y="2048829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1765B1-88D9-3448-AC7E-8C581EC13B9F}"/>
              </a:ext>
            </a:extLst>
          </p:cNvPr>
          <p:cNvSpPr/>
          <p:nvPr/>
        </p:nvSpPr>
        <p:spPr>
          <a:xfrm>
            <a:off x="1359754" y="1600467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F4241B-37E0-7B40-B6BA-75903532D46D}"/>
              </a:ext>
            </a:extLst>
          </p:cNvPr>
          <p:cNvCxnSpPr/>
          <p:nvPr/>
        </p:nvCxnSpPr>
        <p:spPr>
          <a:xfrm>
            <a:off x="2986325" y="3887073"/>
            <a:ext cx="103607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419A680-0549-F346-BCA2-2A5158280F54}"/>
              </a:ext>
            </a:extLst>
          </p:cNvPr>
          <p:cNvCxnSpPr/>
          <p:nvPr/>
        </p:nvCxnSpPr>
        <p:spPr>
          <a:xfrm>
            <a:off x="2986325" y="5209905"/>
            <a:ext cx="103607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7A0A49-6809-3243-8E32-AA02B58E5D4C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015691" y="4691743"/>
            <a:ext cx="6704" cy="51816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40B4173-1224-7F42-A938-56754FCDA891}"/>
              </a:ext>
            </a:extLst>
          </p:cNvPr>
          <p:cNvSpPr/>
          <p:nvPr/>
        </p:nvSpPr>
        <p:spPr>
          <a:xfrm>
            <a:off x="3896819" y="4286364"/>
            <a:ext cx="237744" cy="2377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7480B7A-1D16-E440-BD65-231E57B673DD}"/>
              </a:ext>
            </a:extLst>
          </p:cNvPr>
          <p:cNvSpPr/>
          <p:nvPr/>
        </p:nvSpPr>
        <p:spPr>
          <a:xfrm>
            <a:off x="3903523" y="4453999"/>
            <a:ext cx="237744" cy="2377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C32EAEE-2D06-594B-9B0A-E56D2E9611F7}"/>
              </a:ext>
            </a:extLst>
          </p:cNvPr>
          <p:cNvCxnSpPr>
            <a:cxnSpLocks/>
          </p:cNvCxnSpPr>
          <p:nvPr/>
        </p:nvCxnSpPr>
        <p:spPr>
          <a:xfrm>
            <a:off x="4015691" y="3887073"/>
            <a:ext cx="0" cy="40721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 56">
            <a:extLst>
              <a:ext uri="{FF2B5EF4-FFF2-40B4-BE49-F238E27FC236}">
                <a16:creationId xmlns:a16="http://schemas.microsoft.com/office/drawing/2014/main" id="{BE420C65-9AAD-2B4E-A6D1-953A0FD44BD5}"/>
              </a:ext>
            </a:extLst>
          </p:cNvPr>
          <p:cNvSpPr/>
          <p:nvPr/>
        </p:nvSpPr>
        <p:spPr>
          <a:xfrm>
            <a:off x="1598934" y="1968580"/>
            <a:ext cx="519546" cy="2150918"/>
          </a:xfrm>
          <a:custGeom>
            <a:avLst/>
            <a:gdLst>
              <a:gd name="connsiteX0" fmla="*/ 0 w 519546"/>
              <a:gd name="connsiteY0" fmla="*/ 0 h 2150918"/>
              <a:gd name="connsiteX1" fmla="*/ 519546 w 519546"/>
              <a:gd name="connsiteY1" fmla="*/ 2150918 h 215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9546" h="2150918">
                <a:moveTo>
                  <a:pt x="0" y="0"/>
                </a:moveTo>
                <a:cubicBezTo>
                  <a:pt x="193098" y="941243"/>
                  <a:pt x="386196" y="1882486"/>
                  <a:pt x="519546" y="2150918"/>
                </a:cubicBezTo>
              </a:path>
            </a:pathLst>
          </a:custGeom>
          <a:noFill/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F30776F1-7F40-E745-8F61-7E7D07E5B56F}"/>
              </a:ext>
            </a:extLst>
          </p:cNvPr>
          <p:cNvSpPr/>
          <p:nvPr/>
        </p:nvSpPr>
        <p:spPr>
          <a:xfrm>
            <a:off x="2104665" y="1650344"/>
            <a:ext cx="1690142" cy="2666582"/>
          </a:xfrm>
          <a:custGeom>
            <a:avLst/>
            <a:gdLst>
              <a:gd name="connsiteX0" fmla="*/ 95823 w 1761759"/>
              <a:gd name="connsiteY0" fmla="*/ 117904 h 2757195"/>
              <a:gd name="connsiteX1" fmla="*/ 178950 w 1761759"/>
              <a:gd name="connsiteY1" fmla="*/ 190640 h 2757195"/>
              <a:gd name="connsiteX2" fmla="*/ 1727196 w 1761759"/>
              <a:gd name="connsiteY2" fmla="*/ 1905140 h 2757195"/>
              <a:gd name="connsiteX3" fmla="*/ 1103741 w 1761759"/>
              <a:gd name="connsiteY3" fmla="*/ 2757195 h 275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1759" h="2757195">
                <a:moveTo>
                  <a:pt x="95823" y="117904"/>
                </a:moveTo>
                <a:cubicBezTo>
                  <a:pt x="1439" y="5335"/>
                  <a:pt x="-92945" y="-107233"/>
                  <a:pt x="178950" y="190640"/>
                </a:cubicBezTo>
                <a:cubicBezTo>
                  <a:pt x="450845" y="488513"/>
                  <a:pt x="1573064" y="1477381"/>
                  <a:pt x="1727196" y="1905140"/>
                </a:cubicBezTo>
                <a:cubicBezTo>
                  <a:pt x="1881328" y="2332899"/>
                  <a:pt x="1492534" y="2545047"/>
                  <a:pt x="1103741" y="2757195"/>
                </a:cubicBezTo>
              </a:path>
            </a:pathLst>
          </a:custGeom>
          <a:ln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ACD7377-422C-354A-B1E5-C3FFB6200D71}"/>
              </a:ext>
            </a:extLst>
          </p:cNvPr>
          <p:cNvSpPr/>
          <p:nvPr/>
        </p:nvSpPr>
        <p:spPr>
          <a:xfrm>
            <a:off x="1774306" y="3651907"/>
            <a:ext cx="83128" cy="8312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1E091B-C715-8D4F-9773-FDF2C6439618}"/>
              </a:ext>
            </a:extLst>
          </p:cNvPr>
          <p:cNvSpPr/>
          <p:nvPr/>
        </p:nvSpPr>
        <p:spPr>
          <a:xfrm>
            <a:off x="5058075" y="1062450"/>
            <a:ext cx="694044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4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L</a:t>
            </a:r>
            <a:r>
              <a:rPr lang="en-US" sz="1400" dirty="0">
                <a:latin typeface="Courier" pitchFamily="2" charset="0"/>
              </a:rPr>
              <a:t> 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diam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passive properties  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specific membrane resistance 	              #  to 10000 ohm*cm^2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potassium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potassium conductance (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pS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/um2)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sodium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8000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sodium conductance</a:t>
            </a:r>
          </a:p>
          <a:p>
            <a:endParaRPr lang="en-US" sz="1400" i="1" dirty="0">
              <a:solidFill>
                <a:srgbClr val="4F9192"/>
              </a:solidFill>
              <a:effectLst/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celsius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30</a:t>
            </a:r>
            <a:r>
              <a:rPr lang="en-US" sz="1400" dirty="0">
                <a:latin typeface="Courier" pitchFamily="2" charset="0"/>
              </a:rPr>
              <a:t> </a:t>
            </a:r>
            <a:endParaRPr lang="he-IL" sz="1400" dirty="0">
              <a:latin typeface="Courier" pitchFamily="2" charset="0"/>
            </a:endParaRPr>
          </a:p>
          <a:p>
            <a:endParaRPr lang="he-IL" sz="1400" i="1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08080"/>
                </a:solidFill>
                <a:latin typeface="Courier" pitchFamily="2" charset="0"/>
              </a:rPr>
              <a:t># current clamp</a:t>
            </a:r>
            <a:r>
              <a:rPr lang="en-US" sz="1400" dirty="0">
                <a:latin typeface="Courier" pitchFamily="2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stim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IClamp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0.5</a:t>
            </a:r>
            <a:r>
              <a:rPr lang="en-US" sz="1400" dirty="0">
                <a:latin typeface="Courier" pitchFamily="2" charset="0"/>
              </a:rPr>
              <a:t>)) </a:t>
            </a: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amp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0.007446</a:t>
            </a:r>
            <a:r>
              <a:rPr lang="en-US" sz="1400" dirty="0">
                <a:latin typeface="Courier" pitchFamily="2" charset="0"/>
              </a:rPr>
              <a:t> </a:t>
            </a:r>
          </a:p>
          <a:p>
            <a:endParaRPr lang="en-US" sz="14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F84CCDA-101A-D54A-AA7C-AB7929216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260" y="1035737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8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57" grpId="0" animBg="1"/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9EEA106-70C2-0E47-BB9C-8AB6A9B5F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9396" r="-7061" b="-53453"/>
          <a:stretch/>
        </p:blipFill>
        <p:spPr>
          <a:xfrm>
            <a:off x="389850" y="3460125"/>
            <a:ext cx="5670128" cy="1429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0"/>
            <a:ext cx="4872446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719150" y="1433170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313498" y="309221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649300" y="109030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506757" y="2029937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23828" y="399226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034539" y="4007029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52093" y="4005487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850" y="3927984"/>
            <a:ext cx="463264" cy="5315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A19237-8E54-AA48-B1D9-67FB2DDFB9B2}"/>
              </a:ext>
            </a:extLst>
          </p:cNvPr>
          <p:cNvSpPr/>
          <p:nvPr/>
        </p:nvSpPr>
        <p:spPr>
          <a:xfrm>
            <a:off x="5818200" y="390186"/>
            <a:ext cx="795875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# Build Model # 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soma"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1/Rm - Rm ohm*cm^2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"create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500</a:t>
            </a:r>
            <a:r>
              <a:rPr lang="en-US" sz="1200" dirty="0">
                <a:latin typeface="Courier" pitchFamily="2" charset="0"/>
              </a:rPr>
              <a:t>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r>
              <a:rPr lang="en-US" sz="1200" dirty="0">
                <a:latin typeface="Courier" pitchFamily="2" charset="0"/>
              </a:rPr>
              <a:t>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ohm*cm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 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#connect the end of the soma</a:t>
            </a: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			   #to the start of the dendrite</a:t>
            </a:r>
          </a:p>
          <a:p>
            <a:endParaRPr lang="en-US" sz="1200" b="1" dirty="0"/>
          </a:p>
          <a:p>
            <a:r>
              <a:rPr lang="en-US" sz="1200" dirty="0"/>
              <a:t>h(</a:t>
            </a:r>
            <a:r>
              <a:rPr lang="en-US" sz="1200" dirty="0">
                <a:solidFill>
                  <a:srgbClr val="BA2121"/>
                </a:solidFill>
              </a:rPr>
              <a:t>"</a:t>
            </a:r>
            <a:r>
              <a:rPr lang="en-US" sz="1200" dirty="0" err="1">
                <a:solidFill>
                  <a:srgbClr val="BA2121"/>
                </a:solidFill>
              </a:rPr>
              <a:t>forall</a:t>
            </a:r>
            <a:r>
              <a:rPr lang="en-US" sz="1200" dirty="0">
                <a:solidFill>
                  <a:srgbClr val="BA2121"/>
                </a:solidFill>
              </a:rPr>
              <a:t> { </a:t>
            </a:r>
            <a:r>
              <a:rPr lang="en-US" sz="1200" dirty="0" err="1">
                <a:solidFill>
                  <a:srgbClr val="BA2121"/>
                </a:solidFill>
              </a:rPr>
              <a:t>nseg</a:t>
            </a:r>
            <a:r>
              <a:rPr lang="en-US" sz="1200" dirty="0">
                <a:solidFill>
                  <a:srgbClr val="BA2121"/>
                </a:solidFill>
              </a:rPr>
              <a:t> = </a:t>
            </a:r>
            <a:r>
              <a:rPr lang="en-US" sz="1200" dirty="0" err="1">
                <a:solidFill>
                  <a:srgbClr val="BA2121"/>
                </a:solidFill>
              </a:rPr>
              <a:t>int</a:t>
            </a:r>
            <a:r>
              <a:rPr lang="en-US" sz="1200" dirty="0">
                <a:solidFill>
                  <a:srgbClr val="BA2121"/>
                </a:solidFill>
              </a:rPr>
              <a:t>((L/(0.1*</a:t>
            </a:r>
            <a:r>
              <a:rPr lang="en-US" sz="1200" dirty="0" err="1">
                <a:solidFill>
                  <a:srgbClr val="BA2121"/>
                </a:solidFill>
              </a:rPr>
              <a:t>lambda_f</a:t>
            </a:r>
            <a:r>
              <a:rPr lang="en-US" sz="1200" dirty="0">
                <a:solidFill>
                  <a:srgbClr val="BA2121"/>
                </a:solidFill>
              </a:rPr>
              <a:t>(100))+0.9)/2)*2 + 1 }"</a:t>
            </a:r>
            <a:r>
              <a:rPr lang="en-US" sz="1200" dirty="0"/>
              <a:t>) </a:t>
            </a:r>
            <a:r>
              <a:rPr lang="en-US" sz="1200" dirty="0">
                <a:solidFill>
                  <a:srgbClr val="4F9192"/>
                </a:solidFill>
                <a:latin typeface="Courier" pitchFamily="2" charset="0"/>
              </a:rPr>
              <a:t> # set the number</a:t>
            </a:r>
          </a:p>
          <a:p>
            <a:r>
              <a:rPr lang="en-US" sz="1200" dirty="0">
                <a:solidFill>
                  <a:srgbClr val="4F9192"/>
                </a:solidFill>
                <a:latin typeface="Courier" pitchFamily="2" charset="0"/>
              </a:rPr>
              <a:t>					#of segments</a:t>
            </a:r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DA2A51-0512-D24F-A14E-FA7CB88AE6BA}"/>
              </a:ext>
            </a:extLst>
          </p:cNvPr>
          <p:cNvSpPr/>
          <p:nvPr/>
        </p:nvSpPr>
        <p:spPr>
          <a:xfrm>
            <a:off x="853114" y="3744686"/>
            <a:ext cx="619365" cy="26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5FBB32-43F8-2342-BD7B-4D1FF93DBC91}"/>
              </a:ext>
            </a:extLst>
          </p:cNvPr>
          <p:cNvSpPr/>
          <p:nvPr/>
        </p:nvSpPr>
        <p:spPr>
          <a:xfrm>
            <a:off x="853113" y="4356691"/>
            <a:ext cx="503431" cy="26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06CF2-4EB7-1544-BD21-097A790DA6B1}"/>
              </a:ext>
            </a:extLst>
          </p:cNvPr>
          <p:cNvSpPr txBox="1"/>
          <p:nvPr/>
        </p:nvSpPr>
        <p:spPr>
          <a:xfrm>
            <a:off x="7801411" y="6398133"/>
            <a:ext cx="413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d_lambda</a:t>
            </a:r>
            <a:r>
              <a:rPr lang="en-US" dirty="0"/>
              <a:t> rule – NEURON book p50</a:t>
            </a:r>
          </a:p>
        </p:txBody>
      </p:sp>
    </p:spTree>
    <p:extLst>
      <p:ext uri="{BB962C8B-B14F-4D97-AF65-F5344CB8AC3E}">
        <p14:creationId xmlns:p14="http://schemas.microsoft.com/office/powerpoint/2010/main" val="277362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563 0 " pathEditMode="relative" ptsTypes="AA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/>
      <p:bldP spid="7" grpId="0"/>
      <p:bldP spid="12" grpId="0"/>
      <p:bldP spid="13" grpId="0"/>
      <p:bldP spid="14" grpId="0"/>
      <p:bldP spid="3" grpId="0" animBg="1"/>
      <p:bldP spid="16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5394960" cy="853439"/>
          </a:xfrm>
        </p:spPr>
        <p:txBody>
          <a:bodyPr>
            <a:normAutofit/>
          </a:bodyPr>
          <a:lstStyle/>
          <a:p>
            <a:r>
              <a:rPr lang="en-US" sz="3200" dirty="0"/>
              <a:t>Section and segments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6C79C2-5279-0346-9B40-2541C6FD7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60344" y="1881710"/>
            <a:ext cx="2822190" cy="40563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BF4FA9-6DFB-EA49-B214-B381B7436E8E}"/>
              </a:ext>
            </a:extLst>
          </p:cNvPr>
          <p:cNvSpPr txBox="1"/>
          <p:nvPr/>
        </p:nvSpPr>
        <p:spPr>
          <a:xfrm>
            <a:off x="5299618" y="1730677"/>
            <a:ext cx="6356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Example: </a:t>
            </a:r>
          </a:p>
          <a:p>
            <a:r>
              <a:rPr lang="en-US" dirty="0"/>
              <a:t>Length of a section named </a:t>
            </a:r>
            <a:r>
              <a:rPr lang="en-US" dirty="0" err="1"/>
              <a:t>dend</a:t>
            </a:r>
            <a:r>
              <a:rPr lang="en-US" dirty="0"/>
              <a:t> is 10 µm, if we want to examine the voltage at location which is after 7 µm from point 0, we should do: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dend</a:t>
            </a:r>
            <a:r>
              <a:rPr lang="en-US" dirty="0"/>
              <a:t>(0.7).v</a:t>
            </a:r>
          </a:p>
          <a:p>
            <a:endParaRPr lang="en-US" dirty="0"/>
          </a:p>
          <a:p>
            <a:r>
              <a:rPr lang="en-US" dirty="0"/>
              <a:t>Also if the length of the section is 100 µm and we want to examine location 70 µm we would write </a:t>
            </a:r>
            <a:r>
              <a:rPr lang="en-US" dirty="0" err="1"/>
              <a:t>dend</a:t>
            </a:r>
            <a:r>
              <a:rPr lang="en-US" dirty="0"/>
              <a:t>(0.7).v</a:t>
            </a:r>
          </a:p>
        </p:txBody>
      </p:sp>
    </p:spTree>
    <p:extLst>
      <p:ext uri="{BB962C8B-B14F-4D97-AF65-F5344CB8AC3E}">
        <p14:creationId xmlns:p14="http://schemas.microsoft.com/office/powerpoint/2010/main" val="116172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" y="0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Section and segments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2551782" y="-222886"/>
            <a:ext cx="177800" cy="435351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555CBB-FD7C-A14F-BF12-02EBD072A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42" y="2813524"/>
            <a:ext cx="4290698" cy="5708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EACF11-026B-7D4A-9C72-402C367F6E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4337"/>
          <a:stretch/>
        </p:blipFill>
        <p:spPr>
          <a:xfrm rot="5400000">
            <a:off x="3209284" y="1567216"/>
            <a:ext cx="1936496" cy="6337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F4C00C-85BB-F347-BDFD-2A56E0071B6C}"/>
              </a:ext>
            </a:extLst>
          </p:cNvPr>
          <p:cNvSpPr txBox="1"/>
          <p:nvPr/>
        </p:nvSpPr>
        <p:spPr>
          <a:xfrm>
            <a:off x="2726464" y="5900070"/>
            <a:ext cx="12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dend</a:t>
            </a:r>
            <a:r>
              <a:rPr lang="en-US" dirty="0"/>
              <a:t>(0.1).v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01CFE-4EBF-714B-9154-FC2D159F2B9C}"/>
              </a:ext>
            </a:extLst>
          </p:cNvPr>
          <p:cNvSpPr/>
          <p:nvPr/>
        </p:nvSpPr>
        <p:spPr>
          <a:xfrm>
            <a:off x="1081377" y="4444779"/>
            <a:ext cx="5939625" cy="64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42FFB-E1CA-CC4D-A62E-2422BCE07EA1}"/>
              </a:ext>
            </a:extLst>
          </p:cNvPr>
          <p:cNvSpPr/>
          <p:nvPr/>
        </p:nvSpPr>
        <p:spPr>
          <a:xfrm>
            <a:off x="1081377" y="5179574"/>
            <a:ext cx="5939625" cy="64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C57F5-07E1-0E43-ADA7-46FF99265605}"/>
              </a:ext>
            </a:extLst>
          </p:cNvPr>
          <p:cNvSpPr txBox="1"/>
          <p:nvPr/>
        </p:nvSpPr>
        <p:spPr>
          <a:xfrm>
            <a:off x="4228243" y="5895729"/>
            <a:ext cx="12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dend</a:t>
            </a:r>
            <a:r>
              <a:rPr lang="en-US" dirty="0"/>
              <a:t>(0.4).v</a:t>
            </a:r>
          </a:p>
        </p:txBody>
      </p:sp>
    </p:spTree>
    <p:extLst>
      <p:ext uri="{BB962C8B-B14F-4D97-AF65-F5344CB8AC3E}">
        <p14:creationId xmlns:p14="http://schemas.microsoft.com/office/powerpoint/2010/main" val="77676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58" y="3109932"/>
            <a:ext cx="5296028" cy="70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658190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588340" y="10903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DD6335-5598-9640-B726-1BDD3646DC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004984">
            <a:off x="943449" y="2370266"/>
            <a:ext cx="1556630" cy="239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03236" y="330771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981080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08394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D28F1-3C78-D143-8A90-B2337F9686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1630869" y="1452942"/>
            <a:ext cx="1556630" cy="239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9B2868-7562-D54B-8DB9-554C9BD23A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2564344" y="1441414"/>
            <a:ext cx="1556630" cy="239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4DDE9-4A36-B94C-8162-407DB1FA8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3388796" y="1425966"/>
            <a:ext cx="1556630" cy="239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8A4618-5B09-E747-BDFF-1BE8FB56DA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4250985" y="1452942"/>
            <a:ext cx="1556630" cy="23948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71C652C-6056-1B47-AB46-8990375FD696}"/>
              </a:ext>
            </a:extLst>
          </p:cNvPr>
          <p:cNvSpPr/>
          <p:nvPr/>
        </p:nvSpPr>
        <p:spPr>
          <a:xfrm>
            <a:off x="5730205" y="581239"/>
            <a:ext cx="637983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# Set up experiment #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stim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IClamp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a current clamp the 			    # the middle of the soma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delay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 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dur</a:t>
            </a:r>
            <a:r>
              <a:rPr lang="en-US" sz="1400" dirty="0">
                <a:latin typeface="Courier" pitchFamily="2" charset="0"/>
              </a:rPr>
              <a:t>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amp</a:t>
            </a:r>
            <a:r>
              <a:rPr lang="en-US" sz="1400" dirty="0">
                <a:latin typeface="Courier" pitchFamily="2" charset="0"/>
              </a:rPr>
              <a:t>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0.1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nA</a:t>
            </a:r>
            <a:endParaRPr lang="en-US" sz="1400" dirty="0"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soma_v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up a recording vector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soma_v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record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_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ref_v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 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record voltage at the 				#middle of the soma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Record voltage from all segments in the dendrite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[]</a:t>
            </a:r>
          </a:p>
          <a:p>
            <a:r>
              <a:rPr lang="en-US" sz="14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seg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dend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append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Vector</a:t>
            </a:r>
            <a:r>
              <a:rPr lang="en-US" sz="1400" dirty="0">
                <a:latin typeface="Courier" pitchFamily="2" charset="0"/>
              </a:rPr>
              <a:t>())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[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-1</a:t>
            </a:r>
            <a:r>
              <a:rPr lang="en-US" sz="1400" dirty="0">
                <a:latin typeface="Courier" pitchFamily="2" charset="0"/>
              </a:rPr>
              <a:t>]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record(</a:t>
            </a:r>
            <a:r>
              <a:rPr lang="en-US" sz="1400" dirty="0" err="1">
                <a:latin typeface="Courier" pitchFamily="2" charset="0"/>
              </a:rPr>
              <a:t>seg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_</a:t>
            </a:r>
            <a:r>
              <a:rPr lang="en-US" sz="1400" dirty="0" err="1">
                <a:latin typeface="Courier" pitchFamily="2" charset="0"/>
              </a:rPr>
              <a:t>ref_v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t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Vector</a:t>
            </a:r>
            <a:r>
              <a:rPr lang="en-US" sz="1400" dirty="0">
                <a:latin typeface="Courier" pitchFamily="2" charset="0"/>
              </a:rPr>
              <a:t>()</a:t>
            </a:r>
          </a:p>
          <a:p>
            <a:r>
              <a:rPr lang="en-US" sz="1400" dirty="0" err="1">
                <a:latin typeface="Courier" pitchFamily="2" charset="0"/>
              </a:rPr>
              <a:t>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record</a:t>
            </a:r>
            <a:r>
              <a:rPr lang="en-US" sz="1400" dirty="0">
                <a:latin typeface="Courier" pitchFamily="2" charset="0"/>
              </a:rPr>
              <a:t>(h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_</a:t>
            </a:r>
            <a:r>
              <a:rPr lang="en-US" sz="1400" dirty="0" err="1">
                <a:latin typeface="Courier" pitchFamily="2" charset="0"/>
              </a:rPr>
              <a:t>ref_t</a:t>
            </a:r>
            <a:r>
              <a:rPr lang="en-US" sz="1400" dirty="0">
                <a:latin typeface="Courier" pitchFamily="2" charset="0"/>
              </a:rPr>
              <a:t>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#record time.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v_init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-70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starting voltage 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tstop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simulation time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run simulation</a:t>
            </a:r>
            <a:endParaRPr lang="en-US" sz="14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{47E9C9B3-B42D-CD40-B1A9-C352BB5ADA7D}tf10001069</Template>
  <TotalTime>16546</TotalTime>
  <Words>1017</Words>
  <Application>Microsoft Macintosh PowerPoint</Application>
  <PresentationFormat>Widescreen</PresentationFormat>
  <Paragraphs>372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Gisha</vt:lpstr>
      <vt:lpstr>Arial</vt:lpstr>
      <vt:lpstr>Calibri</vt:lpstr>
      <vt:lpstr>Century Gothic</vt:lpstr>
      <vt:lpstr>Courier</vt:lpstr>
      <vt:lpstr>Wingdings 3</vt:lpstr>
      <vt:lpstr>Wisp</vt:lpstr>
      <vt:lpstr>Using NEURON to model cells  Tutorial </vt:lpstr>
      <vt:lpstr>Introduction</vt:lpstr>
      <vt:lpstr>Single compartment neuron - passive</vt:lpstr>
      <vt:lpstr>Single compartment neuron - passive</vt:lpstr>
      <vt:lpstr>Single compartment neuron - active</vt:lpstr>
      <vt:lpstr>Ball and Stick model</vt:lpstr>
      <vt:lpstr>Section and segments</vt:lpstr>
      <vt:lpstr>Section and segments</vt:lpstr>
      <vt:lpstr>Ball and Stick model</vt:lpstr>
      <vt:lpstr>Ball and Stick model</vt:lpstr>
      <vt:lpstr>Ball and Stick model</vt:lpstr>
      <vt:lpstr>Inhibition location </vt:lpstr>
      <vt:lpstr>Inhibition location </vt:lpstr>
      <vt:lpstr>Inhibition location</vt:lpstr>
      <vt:lpstr>Inhibition location: </vt:lpstr>
      <vt:lpstr>Inhibition location: </vt:lpstr>
      <vt:lpstr>Inhibition location: </vt:lpstr>
      <vt:lpstr>PowerPoint Presentation</vt:lpstr>
      <vt:lpstr>Layer 5b Pyramidal Cell</vt:lpstr>
      <vt:lpstr>PowerPoint Presentation</vt:lpstr>
      <vt:lpstr>Layer 5b Pyramidal Cell – calcium spike</vt:lpstr>
      <vt:lpstr>PowerPoint Presentation</vt:lpstr>
      <vt:lpstr>Timed inhibition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Neuron Simulation </dc:title>
  <dc:creator>Oren Amsalem</dc:creator>
  <cp:lastModifiedBy>Oren Amsalem</cp:lastModifiedBy>
  <cp:revision>140</cp:revision>
  <cp:lastPrinted>2018-03-05T14:18:55Z</cp:lastPrinted>
  <dcterms:created xsi:type="dcterms:W3CDTF">2018-02-26T11:23:20Z</dcterms:created>
  <dcterms:modified xsi:type="dcterms:W3CDTF">2018-03-18T23:51:12Z</dcterms:modified>
</cp:coreProperties>
</file>